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3"/>
  </p:notesMasterIdLst>
  <p:sldIdLst>
    <p:sldId id="256" r:id="rId5"/>
    <p:sldId id="308" r:id="rId6"/>
    <p:sldId id="307" r:id="rId7"/>
    <p:sldId id="301" r:id="rId8"/>
    <p:sldId id="309" r:id="rId9"/>
    <p:sldId id="285" r:id="rId10"/>
    <p:sldId id="352" r:id="rId11"/>
    <p:sldId id="315" r:id="rId12"/>
    <p:sldId id="311" r:id="rId13"/>
    <p:sldId id="321" r:id="rId14"/>
    <p:sldId id="322" r:id="rId15"/>
    <p:sldId id="324" r:id="rId16"/>
    <p:sldId id="297" r:id="rId17"/>
    <p:sldId id="364" r:id="rId18"/>
    <p:sldId id="332" r:id="rId19"/>
    <p:sldId id="335" r:id="rId20"/>
    <p:sldId id="334" r:id="rId21"/>
    <p:sldId id="340" r:id="rId22"/>
    <p:sldId id="330" r:id="rId23"/>
    <p:sldId id="336" r:id="rId24"/>
    <p:sldId id="338" r:id="rId25"/>
    <p:sldId id="339" r:id="rId26"/>
    <p:sldId id="346" r:id="rId27"/>
    <p:sldId id="337" r:id="rId28"/>
    <p:sldId id="287" r:id="rId29"/>
    <p:sldId id="288" r:id="rId30"/>
    <p:sldId id="341" r:id="rId31"/>
    <p:sldId id="365" r:id="rId32"/>
    <p:sldId id="344" r:id="rId33"/>
    <p:sldId id="348" r:id="rId34"/>
    <p:sldId id="349" r:id="rId35"/>
    <p:sldId id="350" r:id="rId36"/>
    <p:sldId id="356" r:id="rId37"/>
    <p:sldId id="357" r:id="rId38"/>
    <p:sldId id="358" r:id="rId39"/>
    <p:sldId id="354" r:id="rId40"/>
    <p:sldId id="377" r:id="rId41"/>
    <p:sldId id="3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2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734CB5-A91A-4AAA-A1B3-521F8F48165F}" v="1" dt="2023-02-20T02:59:55.1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041" autoAdjust="0"/>
  </p:normalViewPr>
  <p:slideViewPr>
    <p:cSldViewPr snapToGrid="0">
      <p:cViewPr varScale="1">
        <p:scale>
          <a:sx n="78" d="100"/>
          <a:sy n="78" d="100"/>
        </p:scale>
        <p:origin x="132" y="2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D16AEA-3096-48E1-89F6-5650197FA534}" type="datetimeFigureOut">
              <a:rPr lang="en-AU" smtClean="0"/>
              <a:pPr/>
              <a:t>12/06/2023</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02A7CE-723B-4AA9-819C-F10EA851A858}" type="slidenum">
              <a:rPr lang="en-AU" smtClean="0"/>
              <a:pPr/>
              <a:t>‹#›</a:t>
            </a:fld>
            <a:endParaRPr lang="en-AU"/>
          </a:p>
        </p:txBody>
      </p:sp>
    </p:spTree>
    <p:extLst>
      <p:ext uri="{BB962C8B-B14F-4D97-AF65-F5344CB8AC3E}">
        <p14:creationId xmlns:p14="http://schemas.microsoft.com/office/powerpoint/2010/main" val="3730324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FC02A7CE-723B-4AA9-819C-F10EA851A858}" type="slidenum">
              <a:rPr lang="en-AU" smtClean="0"/>
              <a:pPr/>
              <a:t>1</a:t>
            </a:fld>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FC02A7CE-723B-4AA9-819C-F10EA851A858}" type="slidenum">
              <a:rPr lang="en-AU" smtClean="0"/>
              <a:pPr/>
              <a:t>36</a:t>
            </a:fld>
            <a:endParaRPr lang="en-AU"/>
          </a:p>
        </p:txBody>
      </p:sp>
    </p:spTree>
    <p:extLst>
      <p:ext uri="{BB962C8B-B14F-4D97-AF65-F5344CB8AC3E}">
        <p14:creationId xmlns:p14="http://schemas.microsoft.com/office/powerpoint/2010/main" val="1693405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FC02A7CE-723B-4AA9-819C-F10EA851A858}" type="slidenum">
              <a:rPr lang="en-AU" smtClean="0"/>
              <a:pPr/>
              <a:t>37</a:t>
            </a:fld>
            <a:endParaRPr lang="en-AU"/>
          </a:p>
        </p:txBody>
      </p:sp>
    </p:spTree>
    <p:extLst>
      <p:ext uri="{BB962C8B-B14F-4D97-AF65-F5344CB8AC3E}">
        <p14:creationId xmlns:p14="http://schemas.microsoft.com/office/powerpoint/2010/main" val="60677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C02A7CE-723B-4AA9-819C-F10EA851A858}" type="slidenum">
              <a:rPr lang="en-AU" smtClean="0"/>
              <a:pPr/>
              <a:t>6</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b="1" baseline="0" dirty="0">
              <a:solidFill>
                <a:srgbClr val="FF0000"/>
              </a:solidFill>
            </a:endParaRPr>
          </a:p>
        </p:txBody>
      </p:sp>
      <p:sp>
        <p:nvSpPr>
          <p:cNvPr id="4" name="Slide Number Placeholder 3"/>
          <p:cNvSpPr>
            <a:spLocks noGrp="1"/>
          </p:cNvSpPr>
          <p:nvPr>
            <p:ph type="sldNum" sz="quarter" idx="10"/>
          </p:nvPr>
        </p:nvSpPr>
        <p:spPr/>
        <p:txBody>
          <a:bodyPr/>
          <a:lstStyle/>
          <a:p>
            <a:fld id="{FC02A7CE-723B-4AA9-819C-F10EA851A858}" type="slidenum">
              <a:rPr lang="en-AU" smtClean="0"/>
              <a:pPr/>
              <a:t>13</a:t>
            </a:fld>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b="1" baseline="0" dirty="0">
              <a:solidFill>
                <a:srgbClr val="FF0000"/>
              </a:solidFill>
            </a:endParaRPr>
          </a:p>
        </p:txBody>
      </p:sp>
      <p:sp>
        <p:nvSpPr>
          <p:cNvPr id="4" name="Slide Number Placeholder 3"/>
          <p:cNvSpPr>
            <a:spLocks noGrp="1"/>
          </p:cNvSpPr>
          <p:nvPr>
            <p:ph type="sldNum" sz="quarter" idx="10"/>
          </p:nvPr>
        </p:nvSpPr>
        <p:spPr/>
        <p:txBody>
          <a:bodyPr/>
          <a:lstStyle/>
          <a:p>
            <a:fld id="{FC02A7CE-723B-4AA9-819C-F10EA851A858}" type="slidenum">
              <a:rPr lang="en-AU" smtClean="0"/>
              <a:pPr/>
              <a:t>14</a:t>
            </a:fld>
            <a:endParaRPr lang="en-AU"/>
          </a:p>
        </p:txBody>
      </p:sp>
    </p:spTree>
    <p:extLst>
      <p:ext uri="{BB962C8B-B14F-4D97-AF65-F5344CB8AC3E}">
        <p14:creationId xmlns:p14="http://schemas.microsoft.com/office/powerpoint/2010/main" val="304187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FC02A7CE-723B-4AA9-819C-F10EA851A858}" type="slidenum">
              <a:rPr lang="en-AU" smtClean="0"/>
              <a:pPr/>
              <a:t>23</a:t>
            </a:fld>
            <a:endParaRPr lang="en-AU"/>
          </a:p>
        </p:txBody>
      </p:sp>
    </p:spTree>
    <p:extLst>
      <p:ext uri="{BB962C8B-B14F-4D97-AF65-F5344CB8AC3E}">
        <p14:creationId xmlns:p14="http://schemas.microsoft.com/office/powerpoint/2010/main" val="103120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itchFamily="34" charset="0"/>
              <a:buChar char="•"/>
            </a:pPr>
            <a:endParaRPr lang="en-AU" sz="1200" kern="1200" dirty="0">
              <a:solidFill>
                <a:schemeClr val="tx1"/>
              </a:solidFill>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FC02A7CE-723B-4AA9-819C-F10EA851A858}" type="slidenum">
              <a:rPr lang="en-AU" smtClean="0"/>
              <a:pPr/>
              <a:t>26</a:t>
            </a:fld>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FC02A7CE-723B-4AA9-819C-F10EA851A858}" type="slidenum">
              <a:rPr lang="en-AU" smtClean="0"/>
              <a:pPr/>
              <a:t>32</a:t>
            </a:fld>
            <a:endParaRPr lang="en-AU"/>
          </a:p>
        </p:txBody>
      </p:sp>
    </p:spTree>
    <p:extLst>
      <p:ext uri="{BB962C8B-B14F-4D97-AF65-F5344CB8AC3E}">
        <p14:creationId xmlns:p14="http://schemas.microsoft.com/office/powerpoint/2010/main" val="2688627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itchFamily="34" charset="0"/>
              <a:buChar char="•"/>
            </a:pPr>
            <a:endParaRPr lang="en-AU" sz="1200" kern="1200" dirty="0">
              <a:solidFill>
                <a:schemeClr val="tx1"/>
              </a:solidFill>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FC02A7CE-723B-4AA9-819C-F10EA851A858}" type="slidenum">
              <a:rPr lang="en-AU" smtClean="0"/>
              <a:pPr/>
              <a:t>34</a:t>
            </a:fld>
            <a:endParaRPr lang="en-AU"/>
          </a:p>
        </p:txBody>
      </p:sp>
    </p:spTree>
    <p:extLst>
      <p:ext uri="{BB962C8B-B14F-4D97-AF65-F5344CB8AC3E}">
        <p14:creationId xmlns:p14="http://schemas.microsoft.com/office/powerpoint/2010/main" val="2610589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itchFamily="34" charset="0"/>
              <a:buChar char="•"/>
            </a:pPr>
            <a:endParaRPr lang="en-AU" sz="1200" kern="1200" dirty="0">
              <a:solidFill>
                <a:schemeClr val="tx1"/>
              </a:solidFill>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FC02A7CE-723B-4AA9-819C-F10EA851A858}" type="slidenum">
              <a:rPr lang="en-AU" smtClean="0"/>
              <a:pPr/>
              <a:t>35</a:t>
            </a:fld>
            <a:endParaRPr lang="en-AU"/>
          </a:p>
        </p:txBody>
      </p:sp>
    </p:spTree>
    <p:extLst>
      <p:ext uri="{BB962C8B-B14F-4D97-AF65-F5344CB8AC3E}">
        <p14:creationId xmlns:p14="http://schemas.microsoft.com/office/powerpoint/2010/main" val="3008045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pPr/>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pPr/>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pPr/>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pPr/>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pPr/>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pPr/>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pPr/>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pPr/>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pPr/>
              <a:t>6/12/2023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pPr/>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pPr/>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pPr/>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pPr/>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pPr/>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pPr/>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pPr/>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pPr/>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pPr/>
              <a:t>6/12/2023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www.geonames.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cmndipaddress:8080/webservices.js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upport.westan.com.au/portal/en-gb/kb/articles/xxhfl5014-xxhfl6014-autorun-upg-normal-software-updat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0322" y="2733709"/>
            <a:ext cx="8144134" cy="1373070"/>
          </a:xfrm>
        </p:spPr>
        <p:txBody>
          <a:bodyPr/>
          <a:lstStyle/>
          <a:p>
            <a:r>
              <a:rPr lang="en-AU" sz="4000" dirty="0"/>
              <a:t>xxHFLx014</a:t>
            </a:r>
            <a:br>
              <a:rPr lang="en-AU" sz="4000" dirty="0"/>
            </a:br>
            <a:r>
              <a:rPr lang="en-AU" sz="4000" dirty="0"/>
              <a:t>Basic Setup and Clone</a:t>
            </a:r>
            <a:br>
              <a:rPr lang="en-AU" dirty="0"/>
            </a:br>
            <a:r>
              <a:rPr lang="en-AU" sz="1400" dirty="0"/>
              <a:t>Westan Australia</a:t>
            </a:r>
            <a:endParaRPr lang="en-AU" dirty="0"/>
          </a:p>
        </p:txBody>
      </p:sp>
      <p:sp>
        <p:nvSpPr>
          <p:cNvPr id="3" name="TextBox 2">
            <a:extLst>
              <a:ext uri="{FF2B5EF4-FFF2-40B4-BE49-F238E27FC236}">
                <a16:creationId xmlns:a16="http://schemas.microsoft.com/office/drawing/2014/main" id="{817901BE-17C5-409A-8B40-1E60C4A3104D}"/>
              </a:ext>
            </a:extLst>
          </p:cNvPr>
          <p:cNvSpPr txBox="1"/>
          <p:nvPr/>
        </p:nvSpPr>
        <p:spPr>
          <a:xfrm>
            <a:off x="141401" y="6353666"/>
            <a:ext cx="11783505" cy="307777"/>
          </a:xfrm>
          <a:prstGeom prst="rect">
            <a:avLst/>
          </a:prstGeom>
          <a:noFill/>
        </p:spPr>
        <p:txBody>
          <a:bodyPr wrap="square" rtlCol="0">
            <a:spAutoFit/>
          </a:bodyPr>
          <a:lstStyle/>
          <a:p>
            <a:r>
              <a:rPr lang="en-AU" sz="1400" dirty="0"/>
              <a:t>Updated: 04/07/19 CB Location: Dropbox\Knowledge Base\Training Filename: xxHFLx014 Basic Setup and Clone</a:t>
            </a:r>
            <a:endParaRPr lang="en-AU" sz="1600" dirty="0"/>
          </a:p>
        </p:txBody>
      </p:sp>
    </p:spTree>
    <p:extLst>
      <p:ext uri="{BB962C8B-B14F-4D97-AF65-F5344CB8AC3E}">
        <p14:creationId xmlns:p14="http://schemas.microsoft.com/office/powerpoint/2010/main" val="4063468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E419-1CD6-4924-A6A6-DA2B8871CD13}"/>
              </a:ext>
            </a:extLst>
          </p:cNvPr>
          <p:cNvSpPr>
            <a:spLocks noGrp="1"/>
          </p:cNvSpPr>
          <p:nvPr>
            <p:ph type="title"/>
          </p:nvPr>
        </p:nvSpPr>
        <p:spPr/>
        <p:txBody>
          <a:bodyPr/>
          <a:lstStyle/>
          <a:p>
            <a:r>
              <a:rPr lang="en-AU" dirty="0"/>
              <a:t>1st TV – Update SW</a:t>
            </a:r>
          </a:p>
        </p:txBody>
      </p:sp>
      <p:sp>
        <p:nvSpPr>
          <p:cNvPr id="4" name="Content Placeholder 3">
            <a:extLst>
              <a:ext uri="{FF2B5EF4-FFF2-40B4-BE49-F238E27FC236}">
                <a16:creationId xmlns:a16="http://schemas.microsoft.com/office/drawing/2014/main" id="{72154F8E-9179-44BF-A356-C41060DB560C}"/>
              </a:ext>
            </a:extLst>
          </p:cNvPr>
          <p:cNvSpPr>
            <a:spLocks noGrp="1"/>
          </p:cNvSpPr>
          <p:nvPr>
            <p:ph sz="half" idx="2"/>
          </p:nvPr>
        </p:nvSpPr>
        <p:spPr>
          <a:xfrm>
            <a:off x="6096000" y="2429059"/>
            <a:ext cx="4700058" cy="3599316"/>
          </a:xfrm>
        </p:spPr>
        <p:txBody>
          <a:bodyPr>
            <a:normAutofit fontScale="70000" lnSpcReduction="20000"/>
          </a:bodyPr>
          <a:lstStyle/>
          <a:p>
            <a:pPr lvl="0">
              <a:lnSpc>
                <a:spcPct val="120000"/>
              </a:lnSpc>
              <a:spcBef>
                <a:spcPts val="600"/>
              </a:spcBef>
              <a:defRPr/>
            </a:pPr>
            <a:r>
              <a:rPr lang="en-AU" dirty="0"/>
              <a:t>TV will automatically detect the USB Drive containing the SW update, download the file to the TV’s memory and begin SW installation</a:t>
            </a:r>
          </a:p>
          <a:p>
            <a:pPr lvl="0">
              <a:lnSpc>
                <a:spcPct val="120000"/>
              </a:lnSpc>
              <a:spcBef>
                <a:spcPts val="600"/>
              </a:spcBef>
              <a:defRPr/>
            </a:pPr>
            <a:r>
              <a:rPr lang="en-AU" dirty="0"/>
              <a:t>If this doesn’t happen:</a:t>
            </a:r>
          </a:p>
          <a:p>
            <a:pPr lvl="1">
              <a:lnSpc>
                <a:spcPct val="120000"/>
              </a:lnSpc>
              <a:spcBef>
                <a:spcPts val="600"/>
              </a:spcBef>
              <a:defRPr/>
            </a:pPr>
            <a:r>
              <a:rPr lang="en-AU" dirty="0"/>
              <a:t>Try different USB Drive model</a:t>
            </a:r>
          </a:p>
          <a:p>
            <a:pPr lvl="1">
              <a:lnSpc>
                <a:spcPct val="120000"/>
              </a:lnSpc>
              <a:spcBef>
                <a:spcPts val="600"/>
              </a:spcBef>
              <a:defRPr/>
            </a:pPr>
            <a:r>
              <a:rPr lang="en-AU" dirty="0"/>
              <a:t>Confirm USB is formatted and prepared with correct SW version.</a:t>
            </a:r>
          </a:p>
          <a:p>
            <a:pPr lvl="1">
              <a:lnSpc>
                <a:spcPct val="120000"/>
              </a:lnSpc>
              <a:spcBef>
                <a:spcPts val="600"/>
              </a:spcBef>
              <a:defRPr/>
            </a:pPr>
            <a:r>
              <a:rPr lang="en-AU" dirty="0"/>
              <a:t>Check if the </a:t>
            </a:r>
            <a:r>
              <a:rPr lang="en-AU" dirty="0" err="1"/>
              <a:t>autorun.upg</a:t>
            </a:r>
            <a:r>
              <a:rPr lang="en-AU" dirty="0"/>
              <a:t> is incorrectly named or has incorrect case (e.g. </a:t>
            </a:r>
            <a:r>
              <a:rPr lang="en-AU" dirty="0" err="1"/>
              <a:t>Autorun.upg</a:t>
            </a:r>
            <a:r>
              <a:rPr lang="en-AU" dirty="0"/>
              <a:t> - capital 1</a:t>
            </a:r>
            <a:r>
              <a:rPr lang="en-AU" baseline="30000" dirty="0"/>
              <a:t>st</a:t>
            </a:r>
            <a:r>
              <a:rPr lang="en-AU" dirty="0"/>
              <a:t> letter)</a:t>
            </a:r>
          </a:p>
          <a:p>
            <a:pPr lvl="1">
              <a:lnSpc>
                <a:spcPct val="120000"/>
              </a:lnSpc>
              <a:spcBef>
                <a:spcPts val="600"/>
              </a:spcBef>
              <a:defRPr/>
            </a:pPr>
            <a:r>
              <a:rPr lang="en-AU" dirty="0"/>
              <a:t>Check if the TV is not already running the latest SW version.</a:t>
            </a:r>
          </a:p>
          <a:p>
            <a:endParaRPr lang="en-AU" dirty="0"/>
          </a:p>
        </p:txBody>
      </p:sp>
      <p:pic>
        <p:nvPicPr>
          <p:cNvPr id="5" name="Content Placeholder 4" descr="C:\Users\BEQ06626\Desktop\_Screenshots\dump_998094927668682968.png">
            <a:extLst>
              <a:ext uri="{FF2B5EF4-FFF2-40B4-BE49-F238E27FC236}">
                <a16:creationId xmlns:a16="http://schemas.microsoft.com/office/drawing/2014/main" id="{72866BB1-068C-4FB2-9B08-47761B56EA3F}"/>
              </a:ext>
            </a:extLst>
          </p:cNvPr>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37186" y="2429059"/>
            <a:ext cx="5258837" cy="2960064"/>
          </a:xfrm>
          <a:prstGeom prst="rect">
            <a:avLst/>
          </a:prstGeom>
          <a:noFill/>
          <a:ln>
            <a:noFill/>
          </a:ln>
        </p:spPr>
      </p:pic>
    </p:spTree>
    <p:extLst>
      <p:ext uri="{BB962C8B-B14F-4D97-AF65-F5344CB8AC3E}">
        <p14:creationId xmlns:p14="http://schemas.microsoft.com/office/powerpoint/2010/main" val="187091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82CD88-A895-C03A-D5BC-CE6EDF94CBC8}"/>
              </a:ext>
            </a:extLst>
          </p:cNvPr>
          <p:cNvPicPr>
            <a:picLocks noChangeAspect="1"/>
          </p:cNvPicPr>
          <p:nvPr/>
        </p:nvPicPr>
        <p:blipFill>
          <a:blip r:embed="rId2"/>
          <a:stretch>
            <a:fillRect/>
          </a:stretch>
        </p:blipFill>
        <p:spPr>
          <a:xfrm>
            <a:off x="469253" y="2658842"/>
            <a:ext cx="6268325" cy="3515216"/>
          </a:xfrm>
          <a:prstGeom prst="rect">
            <a:avLst/>
          </a:prstGeom>
        </p:spPr>
      </p:pic>
      <p:sp>
        <p:nvSpPr>
          <p:cNvPr id="4" name="Title 3">
            <a:extLst>
              <a:ext uri="{FF2B5EF4-FFF2-40B4-BE49-F238E27FC236}">
                <a16:creationId xmlns:a16="http://schemas.microsoft.com/office/drawing/2014/main" id="{86B8AA2C-3950-4CE9-9122-F564F7CE722F}"/>
              </a:ext>
            </a:extLst>
          </p:cNvPr>
          <p:cNvSpPr>
            <a:spLocks noGrp="1"/>
          </p:cNvSpPr>
          <p:nvPr>
            <p:ph type="title"/>
          </p:nvPr>
        </p:nvSpPr>
        <p:spPr/>
        <p:txBody>
          <a:bodyPr/>
          <a:lstStyle/>
          <a:p>
            <a:r>
              <a:rPr lang="en-AU" dirty="0"/>
              <a:t>1st TV – Verify SW version</a:t>
            </a:r>
          </a:p>
        </p:txBody>
      </p:sp>
      <p:sp>
        <p:nvSpPr>
          <p:cNvPr id="6" name="Content Placeholder 5">
            <a:extLst>
              <a:ext uri="{FF2B5EF4-FFF2-40B4-BE49-F238E27FC236}">
                <a16:creationId xmlns:a16="http://schemas.microsoft.com/office/drawing/2014/main" id="{7E998C27-FC93-4469-A517-93A4B0109762}"/>
              </a:ext>
            </a:extLst>
          </p:cNvPr>
          <p:cNvSpPr>
            <a:spLocks noGrp="1"/>
          </p:cNvSpPr>
          <p:nvPr>
            <p:ph sz="half" idx="2"/>
          </p:nvPr>
        </p:nvSpPr>
        <p:spPr>
          <a:xfrm>
            <a:off x="6844425" y="2505456"/>
            <a:ext cx="4700058" cy="3599316"/>
          </a:xfrm>
          <a:noFill/>
        </p:spPr>
        <p:txBody>
          <a:bodyPr/>
          <a:lstStyle/>
          <a:p>
            <a:r>
              <a:rPr lang="en-AU" dirty="0"/>
              <a:t>When the update is complete, the TV will show the Instant Initial Cloning (IIC) Page</a:t>
            </a:r>
          </a:p>
          <a:p>
            <a:r>
              <a:rPr lang="en-AU" dirty="0"/>
              <a:t>The new TV SW Version is shown</a:t>
            </a:r>
          </a:p>
          <a:p>
            <a:r>
              <a:rPr lang="en-AU" dirty="0"/>
              <a:t>For this 1</a:t>
            </a:r>
            <a:r>
              <a:rPr lang="en-AU" baseline="30000" dirty="0"/>
              <a:t>st</a:t>
            </a:r>
            <a:r>
              <a:rPr lang="en-AU" dirty="0"/>
              <a:t> TV, select OK to “Skip” this page</a:t>
            </a:r>
          </a:p>
        </p:txBody>
      </p:sp>
      <p:sp>
        <p:nvSpPr>
          <p:cNvPr id="5" name="Rectangle 4">
            <a:extLst>
              <a:ext uri="{FF2B5EF4-FFF2-40B4-BE49-F238E27FC236}">
                <a16:creationId xmlns:a16="http://schemas.microsoft.com/office/drawing/2014/main" id="{9CB2074C-DF27-4475-A7D6-F4C5FCF49F7F}"/>
              </a:ext>
            </a:extLst>
          </p:cNvPr>
          <p:cNvSpPr/>
          <p:nvPr/>
        </p:nvSpPr>
        <p:spPr>
          <a:xfrm>
            <a:off x="2174789" y="5165125"/>
            <a:ext cx="1318895" cy="2264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4792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8AA2C-3950-4CE9-9122-F564F7CE722F}"/>
              </a:ext>
            </a:extLst>
          </p:cNvPr>
          <p:cNvSpPr>
            <a:spLocks noGrp="1"/>
          </p:cNvSpPr>
          <p:nvPr>
            <p:ph type="title"/>
          </p:nvPr>
        </p:nvSpPr>
        <p:spPr/>
        <p:txBody>
          <a:bodyPr/>
          <a:lstStyle/>
          <a:p>
            <a:r>
              <a:rPr lang="en-AU" dirty="0"/>
              <a:t>1st TV – Virgin Installation settings</a:t>
            </a:r>
          </a:p>
        </p:txBody>
      </p:sp>
      <p:sp>
        <p:nvSpPr>
          <p:cNvPr id="6" name="Content Placeholder 5">
            <a:extLst>
              <a:ext uri="{FF2B5EF4-FFF2-40B4-BE49-F238E27FC236}">
                <a16:creationId xmlns:a16="http://schemas.microsoft.com/office/drawing/2014/main" id="{7E998C27-FC93-4469-A517-93A4B0109762}"/>
              </a:ext>
            </a:extLst>
          </p:cNvPr>
          <p:cNvSpPr>
            <a:spLocks noGrp="1"/>
          </p:cNvSpPr>
          <p:nvPr>
            <p:ph sz="half" idx="2"/>
          </p:nvPr>
        </p:nvSpPr>
        <p:spPr>
          <a:xfrm>
            <a:off x="7021708" y="2505456"/>
            <a:ext cx="4963028" cy="3599316"/>
          </a:xfrm>
          <a:noFill/>
        </p:spPr>
        <p:txBody>
          <a:bodyPr>
            <a:normAutofit/>
          </a:bodyPr>
          <a:lstStyle/>
          <a:p>
            <a:r>
              <a:rPr lang="en-US" dirty="0"/>
              <a:t>Enter Room ID = 00000 – 99999</a:t>
            </a:r>
          </a:p>
          <a:p>
            <a:pPr marL="0" indent="0">
              <a:buNone/>
            </a:pPr>
            <a:r>
              <a:rPr lang="en-US" dirty="0"/>
              <a:t>   (set correctly)</a:t>
            </a:r>
          </a:p>
          <a:p>
            <a:endParaRPr lang="en-US" dirty="0"/>
          </a:p>
          <a:p>
            <a:pPr>
              <a:buNone/>
            </a:pPr>
            <a:r>
              <a:rPr lang="en-AU" dirty="0"/>
              <a:t>Virgin installation is complete</a:t>
            </a:r>
          </a:p>
          <a:p>
            <a:pPr marL="0" indent="0">
              <a:buNone/>
            </a:pPr>
            <a:r>
              <a:rPr lang="en-AU" dirty="0"/>
              <a:t>Click Confirm to go to next screen</a:t>
            </a:r>
          </a:p>
        </p:txBody>
      </p:sp>
      <p:pic>
        <p:nvPicPr>
          <p:cNvPr id="3" name="Picture 2">
            <a:extLst>
              <a:ext uri="{FF2B5EF4-FFF2-40B4-BE49-F238E27FC236}">
                <a16:creationId xmlns:a16="http://schemas.microsoft.com/office/drawing/2014/main" id="{F4EC2BA4-394C-2082-BCB3-865F841273B9}"/>
              </a:ext>
            </a:extLst>
          </p:cNvPr>
          <p:cNvPicPr>
            <a:picLocks noChangeAspect="1"/>
          </p:cNvPicPr>
          <p:nvPr/>
        </p:nvPicPr>
        <p:blipFill>
          <a:blip r:embed="rId2"/>
          <a:stretch>
            <a:fillRect/>
          </a:stretch>
        </p:blipFill>
        <p:spPr>
          <a:xfrm>
            <a:off x="355734" y="2505456"/>
            <a:ext cx="4814559" cy="1549427"/>
          </a:xfrm>
          <a:prstGeom prst="rect">
            <a:avLst/>
          </a:prstGeom>
        </p:spPr>
      </p:pic>
      <p:pic>
        <p:nvPicPr>
          <p:cNvPr id="9" name="Picture 8">
            <a:extLst>
              <a:ext uri="{FF2B5EF4-FFF2-40B4-BE49-F238E27FC236}">
                <a16:creationId xmlns:a16="http://schemas.microsoft.com/office/drawing/2014/main" id="{CC753494-C1E2-9D17-088C-3833732D9799}"/>
              </a:ext>
            </a:extLst>
          </p:cNvPr>
          <p:cNvPicPr>
            <a:picLocks noChangeAspect="1"/>
          </p:cNvPicPr>
          <p:nvPr/>
        </p:nvPicPr>
        <p:blipFill>
          <a:blip r:embed="rId3"/>
          <a:stretch>
            <a:fillRect/>
          </a:stretch>
        </p:blipFill>
        <p:spPr>
          <a:xfrm>
            <a:off x="1219269" y="4176803"/>
            <a:ext cx="5612681" cy="22099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6830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Accessing Professional </a:t>
            </a:r>
            <a:r>
              <a:rPr lang="en-AU" dirty="0"/>
              <a:t>Settings Menu</a:t>
            </a:r>
          </a:p>
        </p:txBody>
      </p:sp>
      <p:graphicFrame>
        <p:nvGraphicFramePr>
          <p:cNvPr id="7" name="Table 6"/>
          <p:cNvGraphicFramePr>
            <a:graphicFrameLocks noGrp="1"/>
          </p:cNvGraphicFramePr>
          <p:nvPr>
            <p:extLst>
              <p:ext uri="{D42A27DB-BD31-4B8C-83A1-F6EECF244321}">
                <p14:modId xmlns:p14="http://schemas.microsoft.com/office/powerpoint/2010/main" val="849789832"/>
              </p:ext>
            </p:extLst>
          </p:nvPr>
        </p:nvGraphicFramePr>
        <p:xfrm>
          <a:off x="685801" y="5261186"/>
          <a:ext cx="10744200" cy="1381760"/>
        </p:xfrm>
        <a:graphic>
          <a:graphicData uri="http://schemas.openxmlformats.org/drawingml/2006/table">
            <a:tbl>
              <a:tblPr firstRow="1" bandRow="1">
                <a:tableStyleId>{5C22544A-7EE6-4342-B048-85BDC9FD1C3A}</a:tableStyleId>
              </a:tblPr>
              <a:tblGrid>
                <a:gridCol w="2087879">
                  <a:extLst>
                    <a:ext uri="{9D8B030D-6E8A-4147-A177-3AD203B41FA5}">
                      <a16:colId xmlns:a16="http://schemas.microsoft.com/office/drawing/2014/main" val="20000"/>
                    </a:ext>
                  </a:extLst>
                </a:gridCol>
                <a:gridCol w="4465320">
                  <a:extLst>
                    <a:ext uri="{9D8B030D-6E8A-4147-A177-3AD203B41FA5}">
                      <a16:colId xmlns:a16="http://schemas.microsoft.com/office/drawing/2014/main" val="20001"/>
                    </a:ext>
                  </a:extLst>
                </a:gridCol>
                <a:gridCol w="4191001">
                  <a:extLst>
                    <a:ext uri="{9D8B030D-6E8A-4147-A177-3AD203B41FA5}">
                      <a16:colId xmlns:a16="http://schemas.microsoft.com/office/drawing/2014/main" val="20002"/>
                    </a:ext>
                  </a:extLst>
                </a:gridCol>
              </a:tblGrid>
              <a:tr h="370840">
                <a:tc>
                  <a:txBody>
                    <a:bodyPr/>
                    <a:lstStyle/>
                    <a:p>
                      <a:pPr algn="ctr"/>
                      <a:endParaRPr lang="en-AU" dirty="0"/>
                    </a:p>
                  </a:txBody>
                  <a:tcPr/>
                </a:tc>
                <a:tc>
                  <a:txBody>
                    <a:bodyPr/>
                    <a:lstStyle/>
                    <a:p>
                      <a:pPr algn="ctr"/>
                      <a:r>
                        <a:rPr lang="en-AU" dirty="0"/>
                        <a:t>Master Remote Control</a:t>
                      </a:r>
                    </a:p>
                  </a:txBody>
                  <a:tcPr/>
                </a:tc>
                <a:tc>
                  <a:txBody>
                    <a:bodyPr/>
                    <a:lstStyle/>
                    <a:p>
                      <a:pPr algn="ctr"/>
                      <a:r>
                        <a:rPr lang="en-AU" dirty="0"/>
                        <a:t>Guest Remote Control</a:t>
                      </a:r>
                    </a:p>
                  </a:txBody>
                  <a:tcPr/>
                </a:tc>
                <a:extLst>
                  <a:ext uri="{0D108BD9-81ED-4DB2-BD59-A6C34878D82A}">
                    <a16:rowId xmlns:a16="http://schemas.microsoft.com/office/drawing/2014/main" val="10000"/>
                  </a:ext>
                </a:extLst>
              </a:tr>
              <a:tr h="370840">
                <a:tc>
                  <a:txBody>
                    <a:bodyPr/>
                    <a:lstStyle/>
                    <a:p>
                      <a:pPr algn="ctr"/>
                      <a:r>
                        <a:rPr lang="en-AU" dirty="0"/>
                        <a:t>Professional Settings Menu</a:t>
                      </a:r>
                    </a:p>
                  </a:txBody>
                  <a:tcPr/>
                </a:tc>
                <a:tc>
                  <a:txBody>
                    <a:bodyPr/>
                    <a:lstStyle/>
                    <a:p>
                      <a:pPr algn="ctr"/>
                      <a:r>
                        <a:rPr lang="en-AU" b="0" baseline="0" dirty="0"/>
                        <a:t>RC 6 Setup, Home/Menu</a:t>
                      </a:r>
                      <a:endParaRPr lang="en-AU" b="0" dirty="0"/>
                    </a:p>
                  </a:txBody>
                  <a:tcPr/>
                </a:tc>
                <a:tc>
                  <a:txBody>
                    <a:bodyPr/>
                    <a:lstStyle/>
                    <a:p>
                      <a:pPr algn="ctr"/>
                      <a:r>
                        <a:rPr lang="en-AU" b="0" baseline="0" dirty="0"/>
                        <a:t>MUTE, LEFT, RIGHT, UP, DOWN, OK</a:t>
                      </a:r>
                    </a:p>
                    <a:p>
                      <a:pPr algn="ctr"/>
                      <a:r>
                        <a:rPr lang="en-AU" b="0" baseline="0" dirty="0"/>
                        <a:t>Within 2 seconds</a:t>
                      </a:r>
                      <a:endParaRPr lang="en-AU" dirty="0"/>
                    </a:p>
                  </a:txBody>
                  <a:tcPr/>
                </a:tc>
                <a:extLst>
                  <a:ext uri="{0D108BD9-81ED-4DB2-BD59-A6C34878D82A}">
                    <a16:rowId xmlns:a16="http://schemas.microsoft.com/office/drawing/2014/main" val="10001"/>
                  </a:ext>
                </a:extLst>
              </a:tr>
              <a:tr h="370840">
                <a:tc>
                  <a:txBody>
                    <a:bodyPr/>
                    <a:lstStyle/>
                    <a:p>
                      <a:pPr algn="ctr"/>
                      <a:r>
                        <a:rPr lang="en-AU" dirty="0"/>
                        <a:t>CSM</a:t>
                      </a:r>
                      <a:r>
                        <a:rPr lang="en-AU" baseline="0" dirty="0"/>
                        <a:t> Menu</a:t>
                      </a:r>
                      <a:endParaRPr lang="en-AU" dirty="0"/>
                    </a:p>
                  </a:txBody>
                  <a:tcPr/>
                </a:tc>
                <a:tc>
                  <a:txBody>
                    <a:bodyPr/>
                    <a:lstStyle/>
                    <a:p>
                      <a:pPr algn="ctr"/>
                      <a:endParaRPr lang="en-AU" dirty="0"/>
                    </a:p>
                  </a:txBody>
                  <a:tcPr/>
                </a:tc>
                <a:tc>
                  <a:txBody>
                    <a:bodyPr/>
                    <a:lstStyle/>
                    <a:p>
                      <a:pPr algn="ctr"/>
                      <a:r>
                        <a:rPr lang="en-AU" sz="1800" kern="1200" dirty="0">
                          <a:solidFill>
                            <a:schemeClr val="dk1"/>
                          </a:solidFill>
                          <a:latin typeface="+mn-lt"/>
                          <a:ea typeface="+mn-ea"/>
                          <a:cs typeface="+mn-cs"/>
                        </a:rPr>
                        <a:t>1,2,3,6,5,4</a:t>
                      </a:r>
                      <a:endParaRPr lang="en-AU" dirty="0"/>
                    </a:p>
                  </a:txBody>
                  <a:tcPr/>
                </a:tc>
                <a:extLst>
                  <a:ext uri="{0D108BD9-81ED-4DB2-BD59-A6C34878D82A}">
                    <a16:rowId xmlns:a16="http://schemas.microsoft.com/office/drawing/2014/main" val="10002"/>
                  </a:ext>
                </a:extLst>
              </a:tr>
            </a:tbl>
          </a:graphicData>
        </a:graphic>
      </p:graphicFrame>
      <p:pic>
        <p:nvPicPr>
          <p:cNvPr id="8" name="Picture 7">
            <a:extLst>
              <a:ext uri="{FF2B5EF4-FFF2-40B4-BE49-F238E27FC236}">
                <a16:creationId xmlns:a16="http://schemas.microsoft.com/office/drawing/2014/main" id="{91942031-DF73-4E51-8CDB-7C43E5BC68B2}"/>
              </a:ext>
            </a:extLst>
          </p:cNvPr>
          <p:cNvPicPr>
            <a:picLocks noChangeAspect="1"/>
          </p:cNvPicPr>
          <p:nvPr/>
        </p:nvPicPr>
        <p:blipFill>
          <a:blip r:embed="rId3"/>
          <a:stretch>
            <a:fillRect/>
          </a:stretch>
        </p:blipFill>
        <p:spPr>
          <a:xfrm>
            <a:off x="4230266" y="2103724"/>
            <a:ext cx="1741325" cy="3108632"/>
          </a:xfrm>
          <a:prstGeom prst="rect">
            <a:avLst/>
          </a:prstGeom>
        </p:spPr>
      </p:pic>
      <p:pic>
        <p:nvPicPr>
          <p:cNvPr id="4" name="Picture 3">
            <a:extLst>
              <a:ext uri="{FF2B5EF4-FFF2-40B4-BE49-F238E27FC236}">
                <a16:creationId xmlns:a16="http://schemas.microsoft.com/office/drawing/2014/main" id="{2633D548-8D3D-3BE5-9C08-CA1D5BE8FFB7}"/>
              </a:ext>
            </a:extLst>
          </p:cNvPr>
          <p:cNvPicPr>
            <a:picLocks noChangeAspect="1"/>
          </p:cNvPicPr>
          <p:nvPr/>
        </p:nvPicPr>
        <p:blipFill>
          <a:blip r:embed="rId4"/>
          <a:stretch>
            <a:fillRect/>
          </a:stretch>
        </p:blipFill>
        <p:spPr>
          <a:xfrm>
            <a:off x="7504983" y="2121495"/>
            <a:ext cx="3702595" cy="3090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Going Into Professional Settings Menu</a:t>
            </a:r>
          </a:p>
        </p:txBody>
      </p:sp>
      <p:pic>
        <p:nvPicPr>
          <p:cNvPr id="3" name="Picture 2">
            <a:extLst>
              <a:ext uri="{FF2B5EF4-FFF2-40B4-BE49-F238E27FC236}">
                <a16:creationId xmlns:a16="http://schemas.microsoft.com/office/drawing/2014/main" id="{6A8229BC-A099-4EE7-82D8-EA2E5DD941EA}"/>
              </a:ext>
            </a:extLst>
          </p:cNvPr>
          <p:cNvPicPr>
            <a:picLocks noChangeAspect="1"/>
          </p:cNvPicPr>
          <p:nvPr/>
        </p:nvPicPr>
        <p:blipFill>
          <a:blip r:embed="rId3"/>
          <a:stretch>
            <a:fillRect/>
          </a:stretch>
        </p:blipFill>
        <p:spPr>
          <a:xfrm>
            <a:off x="279105" y="2357897"/>
            <a:ext cx="5212086" cy="2904568"/>
          </a:xfrm>
          <a:prstGeom prst="rect">
            <a:avLst/>
          </a:prstGeom>
        </p:spPr>
      </p:pic>
      <p:sp>
        <p:nvSpPr>
          <p:cNvPr id="10" name="Content Placeholder 4">
            <a:extLst>
              <a:ext uri="{FF2B5EF4-FFF2-40B4-BE49-F238E27FC236}">
                <a16:creationId xmlns:a16="http://schemas.microsoft.com/office/drawing/2014/main" id="{A26B985B-BA63-4C4F-AE34-913824C7CD12}"/>
              </a:ext>
            </a:extLst>
          </p:cNvPr>
          <p:cNvSpPr txBox="1">
            <a:spLocks/>
          </p:cNvSpPr>
          <p:nvPr/>
        </p:nvSpPr>
        <p:spPr>
          <a:xfrm>
            <a:off x="5612783" y="2357897"/>
            <a:ext cx="6186073" cy="290456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AU" dirty="0"/>
              <a:t>As long as you are in the Professional menu, a message notification will be shown at the bottom of the screen and you know that any changes made will be saved to the clone.</a:t>
            </a:r>
          </a:p>
          <a:p>
            <a:pPr marL="0" indent="0">
              <a:buFont typeface="Arial" panose="020B0604020202020204" pitchFamily="34" charset="0"/>
              <a:buNone/>
            </a:pPr>
            <a:endParaRPr lang="en-AU" dirty="0"/>
          </a:p>
          <a:p>
            <a:pPr marL="0" indent="0">
              <a:buFont typeface="Arial" panose="020B0604020202020204" pitchFamily="34" charset="0"/>
              <a:buNone/>
            </a:pPr>
            <a:r>
              <a:rPr lang="en-AU" dirty="0"/>
              <a:t>If you do not see this message, it means you are in Guest Mode and all changes will be reset/cleared/deleted after TV is put in standby/rebooted.</a:t>
            </a:r>
          </a:p>
          <a:p>
            <a:pPr marL="0" indent="0">
              <a:buFont typeface="Arial" panose="020B0604020202020204" pitchFamily="34" charset="0"/>
              <a:buNone/>
            </a:pPr>
            <a:endParaRPr lang="en-AU" dirty="0"/>
          </a:p>
          <a:p>
            <a:endParaRPr lang="en-AU" dirty="0"/>
          </a:p>
          <a:p>
            <a:endParaRPr lang="en-AU" dirty="0"/>
          </a:p>
        </p:txBody>
      </p:sp>
      <p:pic>
        <p:nvPicPr>
          <p:cNvPr id="6" name="Picture 5">
            <a:extLst>
              <a:ext uri="{FF2B5EF4-FFF2-40B4-BE49-F238E27FC236}">
                <a16:creationId xmlns:a16="http://schemas.microsoft.com/office/drawing/2014/main" id="{0F553A32-B2AB-7225-D39B-B1355F941DED}"/>
              </a:ext>
            </a:extLst>
          </p:cNvPr>
          <p:cNvPicPr>
            <a:picLocks noChangeAspect="1"/>
          </p:cNvPicPr>
          <p:nvPr/>
        </p:nvPicPr>
        <p:blipFill>
          <a:blip r:embed="rId4"/>
          <a:stretch>
            <a:fillRect/>
          </a:stretch>
        </p:blipFill>
        <p:spPr>
          <a:xfrm>
            <a:off x="1505527" y="5590350"/>
            <a:ext cx="9284607" cy="759650"/>
          </a:xfrm>
          <a:prstGeom prst="rect">
            <a:avLst/>
          </a:prstGeom>
        </p:spPr>
      </p:pic>
    </p:spTree>
    <p:extLst>
      <p:ext uri="{BB962C8B-B14F-4D97-AF65-F5344CB8AC3E}">
        <p14:creationId xmlns:p14="http://schemas.microsoft.com/office/powerpoint/2010/main" val="3946813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1st TV  - Configure – Network</a:t>
            </a:r>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5696465" y="2672775"/>
            <a:ext cx="5999022" cy="3599316"/>
          </a:xfrm>
        </p:spPr>
        <p:txBody>
          <a:bodyPr/>
          <a:lstStyle/>
          <a:p>
            <a:pPr marL="0" indent="0">
              <a:buNone/>
            </a:pPr>
            <a:r>
              <a:rPr lang="en-US" b="1" dirty="0"/>
              <a:t>Navigate to </a:t>
            </a:r>
            <a:r>
              <a:rPr lang="en-US" dirty="0"/>
              <a:t>[</a:t>
            </a:r>
            <a:r>
              <a:rPr lang="en-US" b="1" dirty="0"/>
              <a:t>Wireless and Networks</a:t>
            </a:r>
            <a:r>
              <a:rPr lang="en-US" dirty="0"/>
              <a:t>] -&gt; [</a:t>
            </a:r>
            <a:r>
              <a:rPr lang="en-US" b="1" dirty="0"/>
              <a:t>Connect to Network</a:t>
            </a:r>
            <a:r>
              <a:rPr lang="en-US" dirty="0"/>
              <a:t>] menu.</a:t>
            </a:r>
            <a:endParaRPr lang="en-AU" dirty="0"/>
          </a:p>
          <a:p>
            <a:pPr lvl="0"/>
            <a:r>
              <a:rPr lang="en-US" dirty="0"/>
              <a:t>Choose [</a:t>
            </a:r>
            <a:r>
              <a:rPr lang="en-US" b="1" dirty="0"/>
              <a:t>Wired</a:t>
            </a:r>
            <a:r>
              <a:rPr lang="en-US" dirty="0"/>
              <a:t>] of [Wireless] from selection</a:t>
            </a:r>
            <a:endParaRPr lang="en-AU" dirty="0"/>
          </a:p>
          <a:p>
            <a:pPr lvl="0"/>
            <a:r>
              <a:rPr lang="en-US" dirty="0"/>
              <a:t>The router is contentiously scanned until a network is found.</a:t>
            </a:r>
          </a:p>
          <a:p>
            <a:pPr lvl="0"/>
            <a:r>
              <a:rPr lang="en-US" dirty="0"/>
              <a:t>Screen confirms that the wired network is connected</a:t>
            </a:r>
            <a:endParaRPr lang="en-AU" dirty="0"/>
          </a:p>
          <a:p>
            <a:endParaRPr lang="en-AU" dirty="0"/>
          </a:p>
        </p:txBody>
      </p:sp>
      <p:pic>
        <p:nvPicPr>
          <p:cNvPr id="4" name="Picture 3">
            <a:extLst>
              <a:ext uri="{FF2B5EF4-FFF2-40B4-BE49-F238E27FC236}">
                <a16:creationId xmlns:a16="http://schemas.microsoft.com/office/drawing/2014/main" id="{5A1AEE44-312F-86A6-33F0-D613EE58D80B}"/>
              </a:ext>
            </a:extLst>
          </p:cNvPr>
          <p:cNvPicPr>
            <a:picLocks noChangeAspect="1"/>
          </p:cNvPicPr>
          <p:nvPr/>
        </p:nvPicPr>
        <p:blipFill>
          <a:blip r:embed="rId2"/>
          <a:stretch>
            <a:fillRect/>
          </a:stretch>
        </p:blipFill>
        <p:spPr>
          <a:xfrm>
            <a:off x="478590" y="2672775"/>
            <a:ext cx="5008661" cy="1788014"/>
          </a:xfrm>
          <a:prstGeom prst="rect">
            <a:avLst/>
          </a:prstGeom>
        </p:spPr>
      </p:pic>
    </p:spTree>
    <p:extLst>
      <p:ext uri="{BB962C8B-B14F-4D97-AF65-F5344CB8AC3E}">
        <p14:creationId xmlns:p14="http://schemas.microsoft.com/office/powerpoint/2010/main" val="369281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1st TV  - Configure – TV Power Settings</a:t>
            </a:r>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6499478" y="2626122"/>
            <a:ext cx="4700058" cy="3593147"/>
          </a:xfrm>
        </p:spPr>
        <p:txBody>
          <a:bodyPr>
            <a:normAutofit fontScale="85000" lnSpcReduction="10000"/>
          </a:bodyPr>
          <a:lstStyle/>
          <a:p>
            <a:r>
              <a:rPr lang="en-US" dirty="0"/>
              <a:t>Navigate to [Advanced] -&gt; [Power]</a:t>
            </a:r>
          </a:p>
          <a:p>
            <a:r>
              <a:rPr lang="en-US" dirty="0"/>
              <a:t>[Power On] = [Standby] (TV remains in standby when power is first connected).</a:t>
            </a:r>
          </a:p>
          <a:p>
            <a:r>
              <a:rPr lang="en-US" dirty="0"/>
              <a:t>[Standby Mode] = [Fast]</a:t>
            </a:r>
          </a:p>
          <a:p>
            <a:r>
              <a:rPr lang="en-US" dirty="0"/>
              <a:t>[Auto Standby] = [0] to [240]</a:t>
            </a:r>
          </a:p>
          <a:p>
            <a:pPr marL="457200" lvl="1" indent="0">
              <a:buNone/>
            </a:pPr>
            <a:r>
              <a:rPr lang="en-AU" dirty="0"/>
              <a:t>If higher than zero, the TV will go to STBY after 10 minutes if no video signal is detected, it will go to STBY if there is no user interaction after the number of minutes chosen. You can also turn this [0]</a:t>
            </a:r>
            <a:endParaRPr lang="en-US" dirty="0"/>
          </a:p>
          <a:p>
            <a:r>
              <a:rPr lang="en-US" dirty="0"/>
              <a:t>[LED Power Indicator] = [On]</a:t>
            </a:r>
            <a:endParaRPr lang="en-AU" dirty="0"/>
          </a:p>
          <a:p>
            <a:pPr marL="457200" lvl="1" indent="0">
              <a:buNone/>
            </a:pPr>
            <a:endParaRPr lang="en-AU" dirty="0"/>
          </a:p>
        </p:txBody>
      </p:sp>
      <p:pic>
        <p:nvPicPr>
          <p:cNvPr id="6" name="Picture 5">
            <a:extLst>
              <a:ext uri="{FF2B5EF4-FFF2-40B4-BE49-F238E27FC236}">
                <a16:creationId xmlns:a16="http://schemas.microsoft.com/office/drawing/2014/main" id="{ADA70D68-A265-3B52-7614-AF612DFC4BFA}"/>
              </a:ext>
            </a:extLst>
          </p:cNvPr>
          <p:cNvPicPr>
            <a:picLocks noChangeAspect="1"/>
          </p:cNvPicPr>
          <p:nvPr/>
        </p:nvPicPr>
        <p:blipFill>
          <a:blip r:embed="rId2"/>
          <a:stretch>
            <a:fillRect/>
          </a:stretch>
        </p:blipFill>
        <p:spPr>
          <a:xfrm>
            <a:off x="789245" y="2626121"/>
            <a:ext cx="4670869" cy="2397713"/>
          </a:xfrm>
          <a:prstGeom prst="rect">
            <a:avLst/>
          </a:prstGeom>
        </p:spPr>
      </p:pic>
    </p:spTree>
    <p:extLst>
      <p:ext uri="{BB962C8B-B14F-4D97-AF65-F5344CB8AC3E}">
        <p14:creationId xmlns:p14="http://schemas.microsoft.com/office/powerpoint/2010/main" val="1389897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1st TV  - Configure –Date and Time</a:t>
            </a:r>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5498914" y="2271907"/>
            <a:ext cx="6186073" cy="3599316"/>
          </a:xfrm>
        </p:spPr>
        <p:txBody>
          <a:bodyPr/>
          <a:lstStyle/>
          <a:p>
            <a:pPr marL="0" indent="0">
              <a:buNone/>
            </a:pPr>
            <a:r>
              <a:rPr lang="en-AU" dirty="0"/>
              <a:t>Navigate to [Date and time]</a:t>
            </a:r>
          </a:p>
          <a:p>
            <a:r>
              <a:rPr lang="en-AU" dirty="0"/>
              <a:t>[Source]=Automatic NTP/Channels</a:t>
            </a:r>
          </a:p>
          <a:p>
            <a:r>
              <a:rPr lang="en-AU" dirty="0"/>
              <a:t>[Date and time]-&gt;[Source Channel]</a:t>
            </a:r>
          </a:p>
          <a:p>
            <a:pPr marL="457200" lvl="1" indent="0">
              <a:buNone/>
            </a:pPr>
            <a:r>
              <a:rPr lang="en-AU" dirty="0"/>
              <a:t>Set it to the TV channel that you want to sync time from (and same as your switch on channel)</a:t>
            </a:r>
          </a:p>
          <a:p>
            <a:r>
              <a:rPr lang="en-AU" dirty="0"/>
              <a:t>[Date and time]-&gt;[NTP Settings]-&gt;[NTP source] = Default</a:t>
            </a:r>
          </a:p>
          <a:p>
            <a:pPr marL="457200" lvl="1" indent="0">
              <a:buNone/>
            </a:pPr>
            <a:endParaRPr lang="en-AU" dirty="0"/>
          </a:p>
        </p:txBody>
      </p:sp>
      <p:pic>
        <p:nvPicPr>
          <p:cNvPr id="8" name="Picture 7">
            <a:extLst>
              <a:ext uri="{FF2B5EF4-FFF2-40B4-BE49-F238E27FC236}">
                <a16:creationId xmlns:a16="http://schemas.microsoft.com/office/drawing/2014/main" id="{FB1F35DF-D116-4F23-8870-7FF1FB8CBE0B}"/>
              </a:ext>
            </a:extLst>
          </p:cNvPr>
          <p:cNvPicPr>
            <a:picLocks noChangeAspect="1"/>
          </p:cNvPicPr>
          <p:nvPr/>
        </p:nvPicPr>
        <p:blipFill>
          <a:blip r:embed="rId2"/>
          <a:stretch>
            <a:fillRect/>
          </a:stretch>
        </p:blipFill>
        <p:spPr>
          <a:xfrm>
            <a:off x="839051" y="2047972"/>
            <a:ext cx="3841514" cy="1897141"/>
          </a:xfrm>
          <a:prstGeom prst="rect">
            <a:avLst/>
          </a:prstGeom>
        </p:spPr>
      </p:pic>
      <p:pic>
        <p:nvPicPr>
          <p:cNvPr id="9" name="Picture 8">
            <a:extLst>
              <a:ext uri="{FF2B5EF4-FFF2-40B4-BE49-F238E27FC236}">
                <a16:creationId xmlns:a16="http://schemas.microsoft.com/office/drawing/2014/main" id="{B8715855-E6ED-47B3-8792-6A66D5DC60CE}"/>
              </a:ext>
            </a:extLst>
          </p:cNvPr>
          <p:cNvPicPr>
            <a:picLocks noChangeAspect="1"/>
          </p:cNvPicPr>
          <p:nvPr/>
        </p:nvPicPr>
        <p:blipFill>
          <a:blip r:embed="rId3"/>
          <a:stretch>
            <a:fillRect/>
          </a:stretch>
        </p:blipFill>
        <p:spPr>
          <a:xfrm>
            <a:off x="102927" y="4665402"/>
            <a:ext cx="3315167" cy="2063889"/>
          </a:xfrm>
          <a:prstGeom prst="rect">
            <a:avLst/>
          </a:prstGeom>
        </p:spPr>
      </p:pic>
      <p:pic>
        <p:nvPicPr>
          <p:cNvPr id="10" name="Picture 9">
            <a:extLst>
              <a:ext uri="{FF2B5EF4-FFF2-40B4-BE49-F238E27FC236}">
                <a16:creationId xmlns:a16="http://schemas.microsoft.com/office/drawing/2014/main" id="{B9B2FED9-A348-42F1-81B8-10687AF30C49}"/>
              </a:ext>
            </a:extLst>
          </p:cNvPr>
          <p:cNvPicPr>
            <a:picLocks noChangeAspect="1"/>
          </p:cNvPicPr>
          <p:nvPr/>
        </p:nvPicPr>
        <p:blipFill>
          <a:blip r:embed="rId4"/>
          <a:stretch>
            <a:fillRect/>
          </a:stretch>
        </p:blipFill>
        <p:spPr>
          <a:xfrm>
            <a:off x="3652157" y="5258746"/>
            <a:ext cx="4495800" cy="1419225"/>
          </a:xfrm>
          <a:prstGeom prst="rect">
            <a:avLst/>
          </a:prstGeom>
        </p:spPr>
      </p:pic>
      <p:cxnSp>
        <p:nvCxnSpPr>
          <p:cNvPr id="12" name="Straight Arrow Connector 11">
            <a:extLst>
              <a:ext uri="{FF2B5EF4-FFF2-40B4-BE49-F238E27FC236}">
                <a16:creationId xmlns:a16="http://schemas.microsoft.com/office/drawing/2014/main" id="{F3185974-F231-405C-A9A0-3AD46DB5BD6A}"/>
              </a:ext>
            </a:extLst>
          </p:cNvPr>
          <p:cNvCxnSpPr/>
          <p:nvPr/>
        </p:nvCxnSpPr>
        <p:spPr>
          <a:xfrm flipH="1">
            <a:off x="442089" y="2472612"/>
            <a:ext cx="826874" cy="21927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8063F9-0495-4245-96D4-350F6698E4A2}"/>
              </a:ext>
            </a:extLst>
          </p:cNvPr>
          <p:cNvCxnSpPr/>
          <p:nvPr/>
        </p:nvCxnSpPr>
        <p:spPr>
          <a:xfrm>
            <a:off x="2062065" y="2724539"/>
            <a:ext cx="2845837" cy="262190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233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1st TV  - Configure – </a:t>
            </a:r>
            <a:r>
              <a:rPr lang="en-AU" dirty="0" err="1"/>
              <a:t>Timezone</a:t>
            </a:r>
            <a:endParaRPr lang="en-AU" dirty="0"/>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5662176" y="2487757"/>
            <a:ext cx="6186073" cy="3599316"/>
          </a:xfrm>
        </p:spPr>
        <p:txBody>
          <a:bodyPr>
            <a:normAutofit fontScale="92500" lnSpcReduction="10000"/>
          </a:bodyPr>
          <a:lstStyle/>
          <a:p>
            <a:pPr marL="0" lvl="0" indent="0">
              <a:buNone/>
            </a:pPr>
            <a:r>
              <a:rPr lang="en-US" dirty="0"/>
              <a:t>Navigate to the [Date and Time]-&gt;[Time Zone Setting] menu</a:t>
            </a:r>
            <a:endParaRPr lang="en-AU" dirty="0"/>
          </a:p>
          <a:p>
            <a:pPr lvl="0"/>
            <a:r>
              <a:rPr lang="en-US" dirty="0"/>
              <a:t>[Time Zone Country] -&gt; Choose your country (</a:t>
            </a:r>
            <a:r>
              <a:rPr lang="en-US" dirty="0" err="1"/>
              <a:t>eg.</a:t>
            </a:r>
            <a:r>
              <a:rPr lang="en-US" dirty="0"/>
              <a:t> Australia)</a:t>
            </a:r>
            <a:endParaRPr lang="en-AU" dirty="0"/>
          </a:p>
          <a:p>
            <a:pPr lvl="0"/>
            <a:r>
              <a:rPr lang="en-US" dirty="0"/>
              <a:t>[Time Zone Region] -&gt; Choose the time zone region for your selected country (</a:t>
            </a:r>
            <a:r>
              <a:rPr lang="en-US" dirty="0" err="1"/>
              <a:t>eg.</a:t>
            </a:r>
            <a:r>
              <a:rPr lang="en-US" dirty="0"/>
              <a:t> VIC)</a:t>
            </a:r>
          </a:p>
          <a:p>
            <a:pPr marL="0" lvl="0" indent="0">
              <a:buNone/>
            </a:pPr>
            <a:r>
              <a:rPr lang="en-US" dirty="0"/>
              <a:t>NB: If your desired [Time Zone Country] and [Time Zone Region] setting is not available, use [Date and time]-&gt;[Time Offset] menu to manually set the UTC time offset for your region.</a:t>
            </a:r>
            <a:endParaRPr lang="en-AU" dirty="0"/>
          </a:p>
          <a:p>
            <a:endParaRPr lang="en-AU" dirty="0"/>
          </a:p>
        </p:txBody>
      </p:sp>
      <p:pic>
        <p:nvPicPr>
          <p:cNvPr id="6" name="Picture 5">
            <a:extLst>
              <a:ext uri="{FF2B5EF4-FFF2-40B4-BE49-F238E27FC236}">
                <a16:creationId xmlns:a16="http://schemas.microsoft.com/office/drawing/2014/main" id="{EA331EFB-5D24-4CEC-A806-2DEB0298E129}"/>
              </a:ext>
            </a:extLst>
          </p:cNvPr>
          <p:cNvPicPr>
            <a:picLocks noChangeAspect="1"/>
          </p:cNvPicPr>
          <p:nvPr/>
        </p:nvPicPr>
        <p:blipFill>
          <a:blip r:embed="rId2"/>
          <a:stretch>
            <a:fillRect/>
          </a:stretch>
        </p:blipFill>
        <p:spPr>
          <a:xfrm>
            <a:off x="343751" y="3072978"/>
            <a:ext cx="5143500" cy="2428875"/>
          </a:xfrm>
          <a:prstGeom prst="rect">
            <a:avLst/>
          </a:prstGeom>
        </p:spPr>
      </p:pic>
    </p:spTree>
    <p:extLst>
      <p:ext uri="{BB962C8B-B14F-4D97-AF65-F5344CB8AC3E}">
        <p14:creationId xmlns:p14="http://schemas.microsoft.com/office/powerpoint/2010/main" val="4148437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1st TV  - Configure – Channel Installation</a:t>
            </a:r>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5594123" y="2336873"/>
            <a:ext cx="6263894" cy="3599316"/>
          </a:xfrm>
        </p:spPr>
        <p:txBody>
          <a:bodyPr>
            <a:normAutofit fontScale="92500"/>
          </a:bodyPr>
          <a:lstStyle/>
          <a:p>
            <a:pPr marL="0" indent="0">
              <a:buNone/>
            </a:pPr>
            <a:r>
              <a:rPr lang="en-AU" dirty="0"/>
              <a:t>Navigate to [Channels] -&gt; [RF Channel Installation] -&gt; [Search for Channels]</a:t>
            </a:r>
          </a:p>
          <a:p>
            <a:r>
              <a:rPr lang="en-AU" dirty="0"/>
              <a:t>Choose [Advanced reinstall]</a:t>
            </a:r>
          </a:p>
          <a:p>
            <a:r>
              <a:rPr lang="en-AU" dirty="0"/>
              <a:t>Make country selection</a:t>
            </a:r>
          </a:p>
          <a:p>
            <a:r>
              <a:rPr lang="en-AU" dirty="0"/>
              <a:t>Start the channel search</a:t>
            </a:r>
          </a:p>
          <a:p>
            <a:r>
              <a:rPr lang="en-AU" dirty="0"/>
              <a:t>Enter the Network Frequency and Network ID </a:t>
            </a:r>
            <a:r>
              <a:rPr lang="en-AU" dirty="0">
                <a:solidFill>
                  <a:schemeClr val="bg1"/>
                </a:solidFill>
              </a:rPr>
              <a:t>(Skip if you don’t have Cable TV)</a:t>
            </a:r>
          </a:p>
          <a:p>
            <a:r>
              <a:rPr lang="en-AU" dirty="0"/>
              <a:t>Click Done</a:t>
            </a:r>
          </a:p>
          <a:p>
            <a:r>
              <a:rPr lang="en-AU" dirty="0"/>
              <a:t>TV will tune to the first installed channel</a:t>
            </a:r>
          </a:p>
        </p:txBody>
      </p:sp>
      <p:pic>
        <p:nvPicPr>
          <p:cNvPr id="3" name="Picture 2">
            <a:extLst>
              <a:ext uri="{FF2B5EF4-FFF2-40B4-BE49-F238E27FC236}">
                <a16:creationId xmlns:a16="http://schemas.microsoft.com/office/drawing/2014/main" id="{9AF70FDB-8EE7-4870-BEF7-7B26C0FCB9F8}"/>
              </a:ext>
            </a:extLst>
          </p:cNvPr>
          <p:cNvPicPr>
            <a:picLocks noChangeAspect="1"/>
          </p:cNvPicPr>
          <p:nvPr/>
        </p:nvPicPr>
        <p:blipFill>
          <a:blip r:embed="rId2"/>
          <a:stretch>
            <a:fillRect/>
          </a:stretch>
        </p:blipFill>
        <p:spPr>
          <a:xfrm>
            <a:off x="333983" y="2650064"/>
            <a:ext cx="5115095" cy="2837151"/>
          </a:xfrm>
          <a:prstGeom prst="rect">
            <a:avLst/>
          </a:prstGeom>
        </p:spPr>
      </p:pic>
    </p:spTree>
    <p:extLst>
      <p:ext uri="{BB962C8B-B14F-4D97-AF65-F5344CB8AC3E}">
        <p14:creationId xmlns:p14="http://schemas.microsoft.com/office/powerpoint/2010/main" val="3005380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BA53-B720-494A-958B-9A69E3C64CC8}"/>
              </a:ext>
            </a:extLst>
          </p:cNvPr>
          <p:cNvSpPr>
            <a:spLocks noGrp="1"/>
          </p:cNvSpPr>
          <p:nvPr>
            <p:ph type="title"/>
          </p:nvPr>
        </p:nvSpPr>
        <p:spPr/>
        <p:txBody>
          <a:bodyPr/>
          <a:lstStyle/>
          <a:p>
            <a:r>
              <a:rPr lang="en-AU" dirty="0"/>
              <a:t>Goals &amp; Assumptions</a:t>
            </a:r>
          </a:p>
        </p:txBody>
      </p:sp>
      <p:sp>
        <p:nvSpPr>
          <p:cNvPr id="3" name="Content Placeholder 2">
            <a:extLst>
              <a:ext uri="{FF2B5EF4-FFF2-40B4-BE49-F238E27FC236}">
                <a16:creationId xmlns:a16="http://schemas.microsoft.com/office/drawing/2014/main" id="{126E1229-71E4-4729-B4E7-43549931FD7C}"/>
              </a:ext>
            </a:extLst>
          </p:cNvPr>
          <p:cNvSpPr>
            <a:spLocks noGrp="1"/>
          </p:cNvSpPr>
          <p:nvPr>
            <p:ph idx="1"/>
          </p:nvPr>
        </p:nvSpPr>
        <p:spPr/>
        <p:txBody>
          <a:bodyPr/>
          <a:lstStyle/>
          <a:p>
            <a:r>
              <a:rPr lang="en-AU" dirty="0"/>
              <a:t>Goals</a:t>
            </a:r>
          </a:p>
          <a:p>
            <a:pPr lvl="1"/>
            <a:r>
              <a:rPr lang="en-AU" dirty="0"/>
              <a:t>Show how to update the SW and configure the 1</a:t>
            </a:r>
            <a:r>
              <a:rPr lang="en-AU" baseline="30000" dirty="0"/>
              <a:t>st</a:t>
            </a:r>
            <a:r>
              <a:rPr lang="en-AU" dirty="0"/>
              <a:t> TV with Free to Air TV channels via Coax</a:t>
            </a:r>
          </a:p>
          <a:p>
            <a:pPr lvl="1"/>
            <a:r>
              <a:rPr lang="en-AU" dirty="0"/>
              <a:t>Show how to copy the config from the 1</a:t>
            </a:r>
            <a:r>
              <a:rPr lang="en-AU" baseline="30000" dirty="0"/>
              <a:t>st</a:t>
            </a:r>
            <a:r>
              <a:rPr lang="en-AU" dirty="0"/>
              <a:t> TV and simplify the SW update and configuration of other TVs</a:t>
            </a:r>
          </a:p>
          <a:p>
            <a:pPr lvl="1"/>
            <a:r>
              <a:rPr lang="en-AU" dirty="0"/>
              <a:t>Show the customisation required for each TV</a:t>
            </a:r>
          </a:p>
          <a:p>
            <a:r>
              <a:rPr lang="en-AU" dirty="0"/>
              <a:t>Assumption:</a:t>
            </a:r>
          </a:p>
          <a:p>
            <a:pPr lvl="1"/>
            <a:r>
              <a:rPr lang="en-AU" dirty="0"/>
              <a:t>TVs are xxHFLx014, xxHFLx114</a:t>
            </a:r>
            <a:r>
              <a:rPr lang="en-AU"/>
              <a:t>, xxHFLx214 </a:t>
            </a:r>
            <a:r>
              <a:rPr lang="en-AU" dirty="0"/>
              <a:t>platform</a:t>
            </a:r>
          </a:p>
          <a:p>
            <a:pPr lvl="1"/>
            <a:r>
              <a:rPr lang="en-AU" dirty="0"/>
              <a:t>The TV hasn’t been configured, fresh out of the box</a:t>
            </a:r>
          </a:p>
          <a:p>
            <a:pPr lvl="1"/>
            <a:r>
              <a:rPr lang="en-AU" dirty="0"/>
              <a:t>It is not an IPTV Installation</a:t>
            </a:r>
          </a:p>
          <a:p>
            <a:pPr lvl="1"/>
            <a:endParaRPr lang="en-AU" dirty="0"/>
          </a:p>
          <a:p>
            <a:endParaRPr lang="en-AU" dirty="0"/>
          </a:p>
        </p:txBody>
      </p:sp>
    </p:spTree>
    <p:extLst>
      <p:ext uri="{BB962C8B-B14F-4D97-AF65-F5344CB8AC3E}">
        <p14:creationId xmlns:p14="http://schemas.microsoft.com/office/powerpoint/2010/main" val="3756938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1st TV  - Configure – Switch On Channels</a:t>
            </a:r>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5612783" y="2700767"/>
            <a:ext cx="6186073" cy="3599316"/>
          </a:xfrm>
        </p:spPr>
        <p:txBody>
          <a:bodyPr>
            <a:normAutofit/>
          </a:bodyPr>
          <a:lstStyle/>
          <a:p>
            <a:pPr marL="0" indent="0">
              <a:buNone/>
            </a:pPr>
            <a:r>
              <a:rPr lang="en-AU" dirty="0"/>
              <a:t>Navigate to [Switch On Settings]</a:t>
            </a:r>
          </a:p>
          <a:p>
            <a:r>
              <a:rPr lang="en-AU" dirty="0"/>
              <a:t>[Channel Settings] -&gt; [Switch On Channel] </a:t>
            </a:r>
          </a:p>
          <a:p>
            <a:r>
              <a:rPr lang="en-AU" dirty="0"/>
              <a:t>Set it to the TV channel that you want to start the TV on to every time it is powered on (</a:t>
            </a:r>
            <a:r>
              <a:rPr lang="en-AU" dirty="0" err="1"/>
              <a:t>eg</a:t>
            </a:r>
            <a:r>
              <a:rPr lang="en-AU" dirty="0"/>
              <a:t>. 7 HD)</a:t>
            </a:r>
          </a:p>
          <a:p>
            <a:pPr lvl="0"/>
            <a:endParaRPr lang="en-AU" dirty="0"/>
          </a:p>
          <a:p>
            <a:endParaRPr lang="en-AU" dirty="0"/>
          </a:p>
        </p:txBody>
      </p:sp>
      <p:pic>
        <p:nvPicPr>
          <p:cNvPr id="7" name="Picture 6">
            <a:extLst>
              <a:ext uri="{FF2B5EF4-FFF2-40B4-BE49-F238E27FC236}">
                <a16:creationId xmlns:a16="http://schemas.microsoft.com/office/drawing/2014/main" id="{FDD70F4A-2E65-46AE-81FD-7444AEF12D11}"/>
              </a:ext>
            </a:extLst>
          </p:cNvPr>
          <p:cNvPicPr>
            <a:picLocks noChangeAspect="1"/>
          </p:cNvPicPr>
          <p:nvPr/>
        </p:nvPicPr>
        <p:blipFill>
          <a:blip r:embed="rId2"/>
          <a:stretch>
            <a:fillRect/>
          </a:stretch>
        </p:blipFill>
        <p:spPr>
          <a:xfrm>
            <a:off x="680321" y="3098054"/>
            <a:ext cx="4619625" cy="1800225"/>
          </a:xfrm>
          <a:prstGeom prst="rect">
            <a:avLst/>
          </a:prstGeom>
        </p:spPr>
      </p:pic>
    </p:spTree>
    <p:extLst>
      <p:ext uri="{BB962C8B-B14F-4D97-AF65-F5344CB8AC3E}">
        <p14:creationId xmlns:p14="http://schemas.microsoft.com/office/powerpoint/2010/main" val="3528575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1st TV  - Configure – Switch On Volume</a:t>
            </a:r>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6443209" y="2505456"/>
            <a:ext cx="4700058" cy="3599316"/>
          </a:xfrm>
        </p:spPr>
        <p:txBody>
          <a:bodyPr>
            <a:normAutofit fontScale="92500" lnSpcReduction="10000"/>
          </a:bodyPr>
          <a:lstStyle/>
          <a:p>
            <a:pPr marL="0" lvl="0" indent="0">
              <a:buNone/>
            </a:pPr>
            <a:r>
              <a:rPr lang="en-US" dirty="0"/>
              <a:t>Navigate to </a:t>
            </a:r>
            <a:r>
              <a:rPr lang="en-US" b="1" dirty="0"/>
              <a:t>[Switch on Settings]-&gt;[Sound Settings</a:t>
            </a:r>
            <a:r>
              <a:rPr lang="en-US" dirty="0"/>
              <a:t>] -&gt; [</a:t>
            </a:r>
            <a:r>
              <a:rPr lang="en-US" b="1" dirty="0"/>
              <a:t>Volume</a:t>
            </a:r>
            <a:r>
              <a:rPr lang="en-US" dirty="0"/>
              <a:t>]</a:t>
            </a:r>
            <a:endParaRPr lang="en-AU" dirty="0"/>
          </a:p>
          <a:p>
            <a:r>
              <a:rPr lang="en-US" dirty="0"/>
              <a:t>[</a:t>
            </a:r>
            <a:r>
              <a:rPr lang="en-US" b="1" dirty="0"/>
              <a:t>TV Speakers</a:t>
            </a:r>
            <a:r>
              <a:rPr lang="en-US" dirty="0"/>
              <a:t>]: change default volume for TV speakers </a:t>
            </a:r>
            <a:r>
              <a:rPr lang="en-US" dirty="0">
                <a:solidFill>
                  <a:schemeClr val="bg1"/>
                </a:solidFill>
              </a:rPr>
              <a:t>when turned on</a:t>
            </a:r>
          </a:p>
          <a:p>
            <a:r>
              <a:rPr lang="en-US" dirty="0"/>
              <a:t>[</a:t>
            </a:r>
            <a:r>
              <a:rPr lang="en-US" b="1" dirty="0"/>
              <a:t>Headphone/Bathroom speakers</a:t>
            </a:r>
            <a:r>
              <a:rPr lang="en-US" dirty="0"/>
              <a:t>]: change default volume for the headphone and bathroom speakers </a:t>
            </a:r>
            <a:r>
              <a:rPr lang="en-US" dirty="0">
                <a:solidFill>
                  <a:schemeClr val="bg1"/>
                </a:solidFill>
              </a:rPr>
              <a:t>when turned on</a:t>
            </a:r>
            <a:endParaRPr lang="en-AU" dirty="0">
              <a:solidFill>
                <a:schemeClr val="bg1"/>
              </a:solidFill>
            </a:endParaRPr>
          </a:p>
          <a:p>
            <a:r>
              <a:rPr lang="en-US" b="1" dirty="0">
                <a:solidFill>
                  <a:srgbClr val="FFFF00"/>
                </a:solidFill>
              </a:rPr>
              <a:t>Recommended value 15</a:t>
            </a:r>
          </a:p>
          <a:p>
            <a:pPr lvl="0"/>
            <a:endParaRPr lang="en-US" dirty="0"/>
          </a:p>
          <a:p>
            <a:endParaRPr lang="en-AU" dirty="0"/>
          </a:p>
        </p:txBody>
      </p:sp>
      <p:pic>
        <p:nvPicPr>
          <p:cNvPr id="7" name="Picture 6">
            <a:extLst>
              <a:ext uri="{FF2B5EF4-FFF2-40B4-BE49-F238E27FC236}">
                <a16:creationId xmlns:a16="http://schemas.microsoft.com/office/drawing/2014/main" id="{1FA1E5E0-4274-44B5-9333-7D6564FD411F}"/>
              </a:ext>
            </a:extLst>
          </p:cNvPr>
          <p:cNvPicPr>
            <a:picLocks noChangeAspect="1"/>
          </p:cNvPicPr>
          <p:nvPr/>
        </p:nvPicPr>
        <p:blipFill>
          <a:blip r:embed="rId2"/>
          <a:stretch>
            <a:fillRect/>
          </a:stretch>
        </p:blipFill>
        <p:spPr>
          <a:xfrm>
            <a:off x="680321" y="2883256"/>
            <a:ext cx="4591050" cy="2733675"/>
          </a:xfrm>
          <a:prstGeom prst="rect">
            <a:avLst/>
          </a:prstGeom>
        </p:spPr>
      </p:pic>
    </p:spTree>
    <p:extLst>
      <p:ext uri="{BB962C8B-B14F-4D97-AF65-F5344CB8AC3E}">
        <p14:creationId xmlns:p14="http://schemas.microsoft.com/office/powerpoint/2010/main" val="1529762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1st TV  - Configure – Maximum Volume</a:t>
            </a:r>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6329302" y="2781176"/>
            <a:ext cx="4886093" cy="3599316"/>
          </a:xfrm>
        </p:spPr>
        <p:txBody>
          <a:bodyPr/>
          <a:lstStyle/>
          <a:p>
            <a:pPr marL="0" indent="0">
              <a:buNone/>
            </a:pPr>
            <a:r>
              <a:rPr lang="en-US" dirty="0"/>
              <a:t>Navigate to [TV Settings] [</a:t>
            </a:r>
            <a:r>
              <a:rPr lang="en-US" b="1" dirty="0"/>
              <a:t>Sound</a:t>
            </a:r>
            <a:r>
              <a:rPr lang="en-US" dirty="0"/>
              <a:t>]</a:t>
            </a:r>
          </a:p>
          <a:p>
            <a:r>
              <a:rPr lang="en-US" dirty="0"/>
              <a:t>Set [</a:t>
            </a:r>
            <a:r>
              <a:rPr lang="en-US" b="1" dirty="0"/>
              <a:t>Maximum Volume</a:t>
            </a:r>
            <a:r>
              <a:rPr lang="en-US" dirty="0"/>
              <a:t>] to the desired value</a:t>
            </a:r>
          </a:p>
          <a:p>
            <a:pPr marL="457200" lvl="1" indent="0">
              <a:buNone/>
            </a:pPr>
            <a:r>
              <a:rPr lang="en-AU" dirty="0"/>
              <a:t>this will be the maximum volume that a guest can set on the TV</a:t>
            </a:r>
          </a:p>
          <a:p>
            <a:pPr marL="457200" lvl="1" indent="0">
              <a:buNone/>
            </a:pPr>
            <a:r>
              <a:rPr lang="en-AU" dirty="0">
                <a:solidFill>
                  <a:srgbClr val="FFFF00"/>
                </a:solidFill>
              </a:rPr>
              <a:t>Recommended value: 30</a:t>
            </a:r>
            <a:endParaRPr lang="en-US" dirty="0">
              <a:solidFill>
                <a:srgbClr val="FFFF00"/>
              </a:solidFill>
            </a:endParaRPr>
          </a:p>
          <a:p>
            <a:endParaRPr lang="en-AU" dirty="0"/>
          </a:p>
          <a:p>
            <a:endParaRPr lang="en-AU" dirty="0"/>
          </a:p>
        </p:txBody>
      </p:sp>
      <p:pic>
        <p:nvPicPr>
          <p:cNvPr id="3" name="Picture 2">
            <a:extLst>
              <a:ext uri="{FF2B5EF4-FFF2-40B4-BE49-F238E27FC236}">
                <a16:creationId xmlns:a16="http://schemas.microsoft.com/office/drawing/2014/main" id="{A927379C-F4CD-461B-8C1B-13596D8A4A44}"/>
              </a:ext>
            </a:extLst>
          </p:cNvPr>
          <p:cNvPicPr>
            <a:picLocks noChangeAspect="1"/>
          </p:cNvPicPr>
          <p:nvPr/>
        </p:nvPicPr>
        <p:blipFill>
          <a:blip r:embed="rId2"/>
          <a:stretch>
            <a:fillRect/>
          </a:stretch>
        </p:blipFill>
        <p:spPr>
          <a:xfrm>
            <a:off x="680321" y="2935450"/>
            <a:ext cx="4619625" cy="2647950"/>
          </a:xfrm>
          <a:prstGeom prst="rect">
            <a:avLst/>
          </a:prstGeom>
        </p:spPr>
      </p:pic>
    </p:spTree>
    <p:extLst>
      <p:ext uri="{BB962C8B-B14F-4D97-AF65-F5344CB8AC3E}">
        <p14:creationId xmlns:p14="http://schemas.microsoft.com/office/powerpoint/2010/main" val="2934138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1st TV - Set TV ID Settings - common</a:t>
            </a:r>
          </a:p>
        </p:txBody>
      </p:sp>
      <p:sp>
        <p:nvSpPr>
          <p:cNvPr id="3" name="Content Placeholder 2"/>
          <p:cNvSpPr>
            <a:spLocks noGrp="1"/>
          </p:cNvSpPr>
          <p:nvPr>
            <p:ph idx="1"/>
          </p:nvPr>
        </p:nvSpPr>
        <p:spPr>
          <a:xfrm>
            <a:off x="5131023" y="2252897"/>
            <a:ext cx="6877947" cy="4521127"/>
          </a:xfrm>
        </p:spPr>
        <p:txBody>
          <a:bodyPr>
            <a:normAutofit/>
          </a:bodyPr>
          <a:lstStyle/>
          <a:p>
            <a:r>
              <a:rPr lang="en-US" dirty="0"/>
              <a:t>Navigate to [</a:t>
            </a:r>
            <a:r>
              <a:rPr lang="en-US" b="1" dirty="0"/>
              <a:t>Identification Settings]</a:t>
            </a:r>
            <a:endParaRPr lang="en-US" dirty="0"/>
          </a:p>
          <a:p>
            <a:r>
              <a:rPr lang="en-US" dirty="0"/>
              <a:t>[</a:t>
            </a:r>
            <a:r>
              <a:rPr lang="en-US" dirty="0" err="1"/>
              <a:t>RoomID</a:t>
            </a:r>
            <a:r>
              <a:rPr lang="en-US" dirty="0"/>
              <a:t>] = Confirm room ID is correct - should have already been set in Basic TV Settings</a:t>
            </a:r>
          </a:p>
          <a:p>
            <a:pPr lvl="0"/>
            <a:r>
              <a:rPr lang="en-US" dirty="0"/>
              <a:t>[</a:t>
            </a:r>
            <a:r>
              <a:rPr lang="en-US" b="1" dirty="0"/>
              <a:t>Premises </a:t>
            </a:r>
            <a:r>
              <a:rPr lang="en-US" b="1" dirty="0" err="1"/>
              <a:t>Geonames</a:t>
            </a:r>
            <a:r>
              <a:rPr lang="en-US" b="1" dirty="0"/>
              <a:t> ID</a:t>
            </a:r>
            <a:r>
              <a:rPr lang="en-US" dirty="0"/>
              <a:t>]: set the ID for the weather service visible from the dashboard. Find the ID on </a:t>
            </a:r>
            <a:r>
              <a:rPr lang="en-US" u="sng" dirty="0">
                <a:hlinkClick r:id="rId3"/>
              </a:rPr>
              <a:t>www.geonames.org</a:t>
            </a:r>
            <a:r>
              <a:rPr lang="en-US" dirty="0"/>
              <a:t>, search for your location, open it and check the location ID as marked in the screenshot.</a:t>
            </a:r>
            <a:endParaRPr lang="en-AU" dirty="0"/>
          </a:p>
          <a:p>
            <a:pPr lvl="0"/>
            <a:r>
              <a:rPr lang="en-US" dirty="0"/>
              <a:t>[</a:t>
            </a:r>
            <a:r>
              <a:rPr lang="en-US" b="1" dirty="0"/>
              <a:t>Premises Name</a:t>
            </a:r>
            <a:r>
              <a:rPr lang="en-US" dirty="0"/>
              <a:t>]: name seen at the top of the dashboard.</a:t>
            </a:r>
            <a:endParaRPr lang="en-AU" dirty="0"/>
          </a:p>
          <a:p>
            <a:endParaRPr lang="en-AU" dirty="0"/>
          </a:p>
        </p:txBody>
      </p:sp>
      <p:pic>
        <p:nvPicPr>
          <p:cNvPr id="6" name="Picture 5">
            <a:extLst>
              <a:ext uri="{FF2B5EF4-FFF2-40B4-BE49-F238E27FC236}">
                <a16:creationId xmlns:a16="http://schemas.microsoft.com/office/drawing/2014/main" id="{80F09DCF-271E-B8AA-D386-8C13C54196D6}"/>
              </a:ext>
            </a:extLst>
          </p:cNvPr>
          <p:cNvPicPr>
            <a:picLocks noChangeAspect="1"/>
          </p:cNvPicPr>
          <p:nvPr/>
        </p:nvPicPr>
        <p:blipFill>
          <a:blip r:embed="rId4"/>
          <a:stretch>
            <a:fillRect/>
          </a:stretch>
        </p:blipFill>
        <p:spPr>
          <a:xfrm>
            <a:off x="574721" y="2252897"/>
            <a:ext cx="4382112" cy="4420217"/>
          </a:xfrm>
          <a:prstGeom prst="rect">
            <a:avLst/>
          </a:prstGeom>
        </p:spPr>
      </p:pic>
    </p:spTree>
    <p:extLst>
      <p:ext uri="{BB962C8B-B14F-4D97-AF65-F5344CB8AC3E}">
        <p14:creationId xmlns:p14="http://schemas.microsoft.com/office/powerpoint/2010/main" val="1490066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1st TV  - Configure – Dashboard (Optional)</a:t>
            </a:r>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6872417" y="2439509"/>
            <a:ext cx="4700058" cy="3970622"/>
          </a:xfrm>
        </p:spPr>
        <p:txBody>
          <a:bodyPr>
            <a:normAutofit fontScale="55000" lnSpcReduction="20000"/>
          </a:bodyPr>
          <a:lstStyle/>
          <a:p>
            <a:pPr marL="0" indent="0">
              <a:buNone/>
            </a:pPr>
            <a:r>
              <a:rPr lang="en-US" dirty="0"/>
              <a:t>The TV will show Google Terms of Service, followed by a Welcome Screen, followed by the default dashboard on startup</a:t>
            </a:r>
          </a:p>
          <a:p>
            <a:pPr marL="0" indent="0">
              <a:buNone/>
            </a:pPr>
            <a:r>
              <a:rPr lang="en-US" dirty="0"/>
              <a:t>If you do NOT want this to be shown:</a:t>
            </a:r>
          </a:p>
          <a:p>
            <a:pPr marL="0" indent="0">
              <a:buNone/>
            </a:pPr>
            <a:endParaRPr lang="en-US" dirty="0"/>
          </a:p>
          <a:p>
            <a:pPr marL="0" indent="0">
              <a:buNone/>
            </a:pPr>
            <a:r>
              <a:rPr lang="en-US" b="1" dirty="0" err="1"/>
              <a:t>ToS</a:t>
            </a:r>
            <a:endParaRPr lang="en-US" b="1" dirty="0"/>
          </a:p>
          <a:p>
            <a:pPr marL="0" indent="0">
              <a:buNone/>
            </a:pPr>
            <a:r>
              <a:rPr lang="en-US" dirty="0"/>
              <a:t>[Guest Management]-&gt;[Display Guest </a:t>
            </a:r>
            <a:r>
              <a:rPr lang="en-US" dirty="0" err="1"/>
              <a:t>ToS</a:t>
            </a:r>
            <a:r>
              <a:rPr lang="en-US" dirty="0"/>
              <a:t>] = OFF</a:t>
            </a:r>
          </a:p>
          <a:p>
            <a:pPr marL="0" indent="0">
              <a:buNone/>
            </a:pPr>
            <a:endParaRPr lang="en-US" b="1" dirty="0"/>
          </a:p>
          <a:p>
            <a:pPr marL="0" indent="0">
              <a:buNone/>
            </a:pPr>
            <a:r>
              <a:rPr lang="en-US" b="1" dirty="0"/>
              <a:t>Welcome screen</a:t>
            </a:r>
          </a:p>
          <a:p>
            <a:pPr marL="0" indent="0">
              <a:buNone/>
            </a:pPr>
            <a:r>
              <a:rPr lang="en-US" dirty="0"/>
              <a:t>[Features]-&gt;[Welcome screen]-&gt;[</a:t>
            </a:r>
            <a:r>
              <a:rPr lang="en-US" dirty="0" err="1"/>
              <a:t>ScreenSaver</a:t>
            </a:r>
            <a:r>
              <a:rPr lang="en-US" dirty="0"/>
              <a:t> as Welcome Screen] = NO</a:t>
            </a:r>
          </a:p>
          <a:p>
            <a:pPr marL="0" indent="0">
              <a:buNone/>
            </a:pPr>
            <a:endParaRPr lang="en-US" b="1" dirty="0"/>
          </a:p>
          <a:p>
            <a:pPr marL="0" indent="0">
              <a:buNone/>
            </a:pPr>
            <a:r>
              <a:rPr lang="en-US" b="1" dirty="0"/>
              <a:t>Dashboard</a:t>
            </a:r>
          </a:p>
          <a:p>
            <a:pPr marL="0" indent="0">
              <a:buNone/>
            </a:pPr>
            <a:r>
              <a:rPr lang="en-US" dirty="0"/>
              <a:t>[Switch On Settings]-&gt;[Feature Settings]-&gt;[Switch On Feature] = None </a:t>
            </a:r>
          </a:p>
          <a:p>
            <a:pPr marL="0" indent="0">
              <a:buNone/>
            </a:pPr>
            <a:r>
              <a:rPr lang="en-US" dirty="0"/>
              <a:t>(or any other feature you need to show on Switch On)</a:t>
            </a:r>
          </a:p>
        </p:txBody>
      </p:sp>
      <p:pic>
        <p:nvPicPr>
          <p:cNvPr id="4" name="Picture 3">
            <a:extLst>
              <a:ext uri="{FF2B5EF4-FFF2-40B4-BE49-F238E27FC236}">
                <a16:creationId xmlns:a16="http://schemas.microsoft.com/office/drawing/2014/main" id="{5E6CD51F-4376-01C1-DDF0-251520629549}"/>
              </a:ext>
            </a:extLst>
          </p:cNvPr>
          <p:cNvPicPr>
            <a:picLocks noChangeAspect="1"/>
          </p:cNvPicPr>
          <p:nvPr/>
        </p:nvPicPr>
        <p:blipFill>
          <a:blip r:embed="rId2"/>
          <a:stretch>
            <a:fillRect/>
          </a:stretch>
        </p:blipFill>
        <p:spPr>
          <a:xfrm>
            <a:off x="311199" y="2104840"/>
            <a:ext cx="3037482" cy="1901847"/>
          </a:xfrm>
          <a:prstGeom prst="rect">
            <a:avLst/>
          </a:prstGeom>
        </p:spPr>
      </p:pic>
      <p:pic>
        <p:nvPicPr>
          <p:cNvPr id="8" name="Picture 7">
            <a:extLst>
              <a:ext uri="{FF2B5EF4-FFF2-40B4-BE49-F238E27FC236}">
                <a16:creationId xmlns:a16="http://schemas.microsoft.com/office/drawing/2014/main" id="{4E2AA08D-1361-4B00-B016-D679B2D4D36F}"/>
              </a:ext>
            </a:extLst>
          </p:cNvPr>
          <p:cNvPicPr>
            <a:picLocks noChangeAspect="1"/>
          </p:cNvPicPr>
          <p:nvPr/>
        </p:nvPicPr>
        <p:blipFill>
          <a:blip r:embed="rId3"/>
          <a:stretch>
            <a:fillRect/>
          </a:stretch>
        </p:blipFill>
        <p:spPr>
          <a:xfrm>
            <a:off x="1725721" y="3732316"/>
            <a:ext cx="3384828" cy="1923826"/>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AB35BC59-6F07-4F95-9D14-036CF436C276}"/>
              </a:ext>
            </a:extLst>
          </p:cNvPr>
          <p:cNvPicPr>
            <a:picLocks noChangeAspect="1"/>
          </p:cNvPicPr>
          <p:nvPr/>
        </p:nvPicPr>
        <p:blipFill>
          <a:blip r:embed="rId4"/>
          <a:stretch>
            <a:fillRect/>
          </a:stretch>
        </p:blipFill>
        <p:spPr>
          <a:xfrm>
            <a:off x="2997944" y="5022889"/>
            <a:ext cx="3596408" cy="17380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41790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Store TV Settings</a:t>
            </a:r>
          </a:p>
        </p:txBody>
      </p:sp>
      <p:sp>
        <p:nvSpPr>
          <p:cNvPr id="3" name="Content Placeholder 2"/>
          <p:cNvSpPr>
            <a:spLocks noGrp="1"/>
          </p:cNvSpPr>
          <p:nvPr>
            <p:ph idx="1"/>
          </p:nvPr>
        </p:nvSpPr>
        <p:spPr/>
        <p:txBody>
          <a:bodyPr>
            <a:normAutofit fontScale="85000" lnSpcReduction="20000"/>
          </a:bodyPr>
          <a:lstStyle/>
          <a:p>
            <a:r>
              <a:rPr lang="en-US" dirty="0"/>
              <a:t>Several Professional settings will be applied immediately once you change the settings without a reboot. For some settings a reboot is still required.</a:t>
            </a:r>
          </a:p>
          <a:p>
            <a:r>
              <a:rPr lang="en-US" dirty="0"/>
              <a:t>If the message does not display, a reboot is not required</a:t>
            </a:r>
          </a:p>
          <a:p>
            <a:endParaRPr lang="en-AU" dirty="0"/>
          </a:p>
          <a:p>
            <a:pPr lvl="0"/>
            <a:r>
              <a:rPr lang="en-US" dirty="0"/>
              <a:t>Press “</a:t>
            </a:r>
            <a:r>
              <a:rPr lang="en-US" b="1" dirty="0"/>
              <a:t>Back</a:t>
            </a:r>
            <a:r>
              <a:rPr lang="en-US" dirty="0"/>
              <a:t>” until you exit the [</a:t>
            </a:r>
            <a:r>
              <a:rPr lang="en-US" b="1" dirty="0"/>
              <a:t>Professional settings</a:t>
            </a:r>
            <a:r>
              <a:rPr lang="en-US" dirty="0"/>
              <a:t>] menu</a:t>
            </a:r>
            <a:endParaRPr lang="en-AU" dirty="0"/>
          </a:p>
          <a:p>
            <a:pPr lvl="0"/>
            <a:r>
              <a:rPr lang="en-US" dirty="0"/>
              <a:t>If restart is necessary, a notification appears that the TV needs to restart to apply some settings:</a:t>
            </a:r>
          </a:p>
          <a:p>
            <a:pPr lvl="0"/>
            <a:endParaRPr lang="en-US" dirty="0"/>
          </a:p>
          <a:p>
            <a:pPr lvl="0"/>
            <a:endParaRPr lang="en-AU" dirty="0"/>
          </a:p>
          <a:p>
            <a:pPr lvl="0"/>
            <a:r>
              <a:rPr lang="en-US" dirty="0"/>
              <a:t>Reboot the TV by unplugging from the mains power and plugging the TV again. After the reboot your new settings will be applied</a:t>
            </a:r>
            <a:r>
              <a:rPr lang="en-AU" dirty="0"/>
              <a:t>.</a:t>
            </a:r>
          </a:p>
        </p:txBody>
      </p:sp>
      <p:pic>
        <p:nvPicPr>
          <p:cNvPr id="4" name="Picture 3"/>
          <p:cNvPicPr/>
          <p:nvPr/>
        </p:nvPicPr>
        <p:blipFill>
          <a:blip r:embed="rId2" cstate="print"/>
          <a:stretch>
            <a:fillRect/>
          </a:stretch>
        </p:blipFill>
        <p:spPr>
          <a:xfrm>
            <a:off x="3586506" y="4416684"/>
            <a:ext cx="2912395" cy="4784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1</a:t>
            </a:r>
            <a:r>
              <a:rPr lang="en-AU" baseline="30000" dirty="0"/>
              <a:t>st</a:t>
            </a:r>
            <a:r>
              <a:rPr lang="en-AU" dirty="0"/>
              <a:t> TV – Clone out (Create TV Clone File)</a:t>
            </a:r>
          </a:p>
        </p:txBody>
      </p:sp>
      <p:sp>
        <p:nvSpPr>
          <p:cNvPr id="3" name="Content Placeholder 2"/>
          <p:cNvSpPr>
            <a:spLocks noGrp="1"/>
          </p:cNvSpPr>
          <p:nvPr>
            <p:ph idx="1"/>
          </p:nvPr>
        </p:nvSpPr>
        <p:spPr>
          <a:xfrm>
            <a:off x="5317636" y="2505455"/>
            <a:ext cx="6519131" cy="3886013"/>
          </a:xfrm>
        </p:spPr>
        <p:txBody>
          <a:bodyPr>
            <a:normAutofit fontScale="70000" lnSpcReduction="20000"/>
          </a:bodyPr>
          <a:lstStyle/>
          <a:p>
            <a:pPr>
              <a:lnSpc>
                <a:spcPct val="120000"/>
              </a:lnSpc>
            </a:pPr>
            <a:r>
              <a:rPr lang="en-AU" dirty="0"/>
              <a:t>It is assumed that at this stage you still have the USB Drive (formatted as FAT32 with allocation = 64kilobytes) with the latest SW in the USB1 on the rear bottom of the TV</a:t>
            </a:r>
          </a:p>
          <a:p>
            <a:pPr>
              <a:lnSpc>
                <a:spcPct val="120000"/>
              </a:lnSpc>
            </a:pPr>
            <a:r>
              <a:rPr lang="en-AU" dirty="0"/>
              <a:t>Enter Professional Menu</a:t>
            </a:r>
          </a:p>
          <a:p>
            <a:pPr>
              <a:lnSpc>
                <a:spcPct val="120000"/>
              </a:lnSpc>
            </a:pPr>
            <a:r>
              <a:rPr lang="en-AU" dirty="0"/>
              <a:t>Navigate to [</a:t>
            </a:r>
            <a:r>
              <a:rPr lang="en-AU" b="1" dirty="0"/>
              <a:t>Upgrade and Clone</a:t>
            </a:r>
            <a:r>
              <a:rPr lang="en-AU" dirty="0"/>
              <a:t>] -&gt; [</a:t>
            </a:r>
            <a:r>
              <a:rPr lang="en-AU" b="1" dirty="0"/>
              <a:t>Clone TV to USB</a:t>
            </a:r>
            <a:r>
              <a:rPr lang="en-AU" dirty="0"/>
              <a:t>] -&gt; [</a:t>
            </a:r>
            <a:r>
              <a:rPr lang="en-AU" b="1" dirty="0"/>
              <a:t>Clone All</a:t>
            </a:r>
            <a:r>
              <a:rPr lang="en-AU" dirty="0"/>
              <a:t>]</a:t>
            </a:r>
          </a:p>
          <a:p>
            <a:pPr>
              <a:lnSpc>
                <a:spcPct val="120000"/>
              </a:lnSpc>
            </a:pPr>
            <a:r>
              <a:rPr lang="en-AU" dirty="0"/>
              <a:t>You will see the following folder in the root of your USB Drive:</a:t>
            </a:r>
          </a:p>
          <a:p>
            <a:pPr lvl="1">
              <a:lnSpc>
                <a:spcPct val="120000"/>
              </a:lnSpc>
              <a:spcBef>
                <a:spcPts val="1000"/>
              </a:spcBef>
            </a:pPr>
            <a:r>
              <a:rPr lang="en-US" dirty="0"/>
              <a:t>For xxHFLx014: TPM181HE_CloneData</a:t>
            </a:r>
            <a:endParaRPr lang="en-AU" dirty="0"/>
          </a:p>
          <a:p>
            <a:pPr>
              <a:lnSpc>
                <a:spcPct val="120000"/>
              </a:lnSpc>
            </a:pPr>
            <a:r>
              <a:rPr lang="en-AU" dirty="0"/>
              <a:t>This is now your Master Clone file which contains all TV settings.</a:t>
            </a:r>
            <a:endParaRPr lang="en-US" dirty="0"/>
          </a:p>
        </p:txBody>
      </p:sp>
      <p:pic>
        <p:nvPicPr>
          <p:cNvPr id="5" name="Picture 4">
            <a:extLst>
              <a:ext uri="{FF2B5EF4-FFF2-40B4-BE49-F238E27FC236}">
                <a16:creationId xmlns:a16="http://schemas.microsoft.com/office/drawing/2014/main" id="{8FB11FC4-44FB-468E-B013-F70E144274B7}"/>
              </a:ext>
            </a:extLst>
          </p:cNvPr>
          <p:cNvPicPr>
            <a:picLocks noChangeAspect="1"/>
          </p:cNvPicPr>
          <p:nvPr/>
        </p:nvPicPr>
        <p:blipFill>
          <a:blip r:embed="rId3"/>
          <a:stretch>
            <a:fillRect/>
          </a:stretch>
        </p:blipFill>
        <p:spPr>
          <a:xfrm>
            <a:off x="539134" y="3090676"/>
            <a:ext cx="4619625" cy="24288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60551-AA80-4566-95F3-453995C448DC}"/>
              </a:ext>
            </a:extLst>
          </p:cNvPr>
          <p:cNvSpPr>
            <a:spLocks noGrp="1"/>
          </p:cNvSpPr>
          <p:nvPr>
            <p:ph type="title"/>
          </p:nvPr>
        </p:nvSpPr>
        <p:spPr/>
        <p:txBody>
          <a:bodyPr>
            <a:normAutofit/>
          </a:bodyPr>
          <a:lstStyle/>
          <a:p>
            <a:r>
              <a:rPr lang="en-AU" dirty="0"/>
              <a:t>Other TVs – Duplicate USB with SW &amp; Clone</a:t>
            </a:r>
          </a:p>
        </p:txBody>
      </p:sp>
      <p:sp>
        <p:nvSpPr>
          <p:cNvPr id="3" name="Content Placeholder 2">
            <a:extLst>
              <a:ext uri="{FF2B5EF4-FFF2-40B4-BE49-F238E27FC236}">
                <a16:creationId xmlns:a16="http://schemas.microsoft.com/office/drawing/2014/main" id="{F6876D8B-CE4F-4DE2-AD78-4C9EF75A8137}"/>
              </a:ext>
            </a:extLst>
          </p:cNvPr>
          <p:cNvSpPr>
            <a:spLocks noGrp="1"/>
          </p:cNvSpPr>
          <p:nvPr>
            <p:ph idx="1"/>
          </p:nvPr>
        </p:nvSpPr>
        <p:spPr>
          <a:xfrm>
            <a:off x="801620" y="2505456"/>
            <a:ext cx="6088123" cy="3599316"/>
          </a:xfrm>
        </p:spPr>
        <p:txBody>
          <a:bodyPr>
            <a:normAutofit fontScale="92500" lnSpcReduction="10000"/>
          </a:bodyPr>
          <a:lstStyle/>
          <a:p>
            <a:pPr lvl="0">
              <a:lnSpc>
                <a:spcPct val="120000"/>
              </a:lnSpc>
              <a:spcBef>
                <a:spcPts val="600"/>
              </a:spcBef>
              <a:buNone/>
              <a:defRPr/>
            </a:pPr>
            <a:r>
              <a:rPr lang="en-AU" sz="3600" b="1" dirty="0"/>
              <a:t>Prepare other USB Drives</a:t>
            </a:r>
          </a:p>
          <a:p>
            <a:pPr lvl="0">
              <a:lnSpc>
                <a:spcPct val="120000"/>
              </a:lnSpc>
              <a:spcBef>
                <a:spcPts val="600"/>
              </a:spcBef>
              <a:defRPr/>
            </a:pPr>
            <a:r>
              <a:rPr lang="en-AU" dirty="0"/>
              <a:t>Format other USB Drives with to following parameters</a:t>
            </a:r>
          </a:p>
          <a:p>
            <a:pPr lvl="1">
              <a:lnSpc>
                <a:spcPct val="120000"/>
              </a:lnSpc>
              <a:spcBef>
                <a:spcPts val="600"/>
              </a:spcBef>
              <a:defRPr/>
            </a:pPr>
            <a:r>
              <a:rPr lang="en-AU" dirty="0"/>
              <a:t>File system = FAT32</a:t>
            </a:r>
          </a:p>
          <a:p>
            <a:pPr lvl="1">
              <a:lnSpc>
                <a:spcPct val="120000"/>
              </a:lnSpc>
              <a:spcBef>
                <a:spcPts val="600"/>
              </a:spcBef>
              <a:defRPr/>
            </a:pPr>
            <a:r>
              <a:rPr lang="en-AU" dirty="0"/>
              <a:t>Allocation unit size = 64 kilobyte</a:t>
            </a:r>
          </a:p>
          <a:p>
            <a:pPr lvl="0">
              <a:lnSpc>
                <a:spcPct val="120000"/>
              </a:lnSpc>
              <a:spcBef>
                <a:spcPts val="600"/>
              </a:spcBef>
              <a:defRPr/>
            </a:pPr>
            <a:r>
              <a:rPr lang="en-AU" dirty="0"/>
              <a:t>Copy and paste all files from the USB Drive created in previous slides into these other USB Drives</a:t>
            </a:r>
          </a:p>
        </p:txBody>
      </p:sp>
      <p:pic>
        <p:nvPicPr>
          <p:cNvPr id="4" name="Picture 3" descr="Format_usbSS.JPG">
            <a:extLst>
              <a:ext uri="{FF2B5EF4-FFF2-40B4-BE49-F238E27FC236}">
                <a16:creationId xmlns:a16="http://schemas.microsoft.com/office/drawing/2014/main" id="{8E18E868-1FEA-4732-8152-AE374BF23690}"/>
              </a:ext>
            </a:extLst>
          </p:cNvPr>
          <p:cNvPicPr/>
          <p:nvPr/>
        </p:nvPicPr>
        <p:blipFill>
          <a:blip r:embed="rId2" cstate="print"/>
          <a:stretch>
            <a:fillRect/>
          </a:stretch>
        </p:blipFill>
        <p:spPr>
          <a:xfrm>
            <a:off x="7542902" y="2580522"/>
            <a:ext cx="2552700" cy="3524250"/>
          </a:xfrm>
          <a:prstGeom prst="rect">
            <a:avLst/>
          </a:prstGeom>
        </p:spPr>
      </p:pic>
    </p:spTree>
    <p:extLst>
      <p:ext uri="{BB962C8B-B14F-4D97-AF65-F5344CB8AC3E}">
        <p14:creationId xmlns:p14="http://schemas.microsoft.com/office/powerpoint/2010/main" val="2153450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8AA2C-3950-4CE9-9122-F564F7CE722F}"/>
              </a:ext>
            </a:extLst>
          </p:cNvPr>
          <p:cNvSpPr>
            <a:spLocks noGrp="1"/>
          </p:cNvSpPr>
          <p:nvPr>
            <p:ph type="title"/>
          </p:nvPr>
        </p:nvSpPr>
        <p:spPr/>
        <p:txBody>
          <a:bodyPr/>
          <a:lstStyle/>
          <a:p>
            <a:r>
              <a:rPr lang="en-AU" dirty="0"/>
              <a:t>Other TVs – Set up</a:t>
            </a:r>
          </a:p>
        </p:txBody>
      </p:sp>
      <p:sp>
        <p:nvSpPr>
          <p:cNvPr id="6" name="Content Placeholder 5">
            <a:extLst>
              <a:ext uri="{FF2B5EF4-FFF2-40B4-BE49-F238E27FC236}">
                <a16:creationId xmlns:a16="http://schemas.microsoft.com/office/drawing/2014/main" id="{7E998C27-FC93-4469-A517-93A4B0109762}"/>
              </a:ext>
            </a:extLst>
          </p:cNvPr>
          <p:cNvSpPr>
            <a:spLocks noGrp="1"/>
          </p:cNvSpPr>
          <p:nvPr>
            <p:ph sz="half" idx="2"/>
          </p:nvPr>
        </p:nvSpPr>
        <p:spPr>
          <a:xfrm>
            <a:off x="304038" y="2505456"/>
            <a:ext cx="4700058" cy="3599316"/>
          </a:xfrm>
        </p:spPr>
        <p:txBody>
          <a:bodyPr/>
          <a:lstStyle/>
          <a:p>
            <a:r>
              <a:rPr lang="en-AU" dirty="0"/>
              <a:t>Connect Network, Antenna and Power</a:t>
            </a:r>
          </a:p>
          <a:p>
            <a:r>
              <a:rPr lang="en-AU" dirty="0"/>
              <a:t>Take note of USB 1 Location</a:t>
            </a:r>
          </a:p>
          <a:p>
            <a:r>
              <a:rPr lang="en-AU" dirty="0"/>
              <a:t>Yellow RJ45 Interface is not Ethernet port.. It is Serial port</a:t>
            </a:r>
          </a:p>
          <a:p>
            <a:endParaRPr lang="en-AU" dirty="0"/>
          </a:p>
        </p:txBody>
      </p:sp>
      <p:sp>
        <p:nvSpPr>
          <p:cNvPr id="27" name="TextBox 26">
            <a:extLst>
              <a:ext uri="{FF2B5EF4-FFF2-40B4-BE49-F238E27FC236}">
                <a16:creationId xmlns:a16="http://schemas.microsoft.com/office/drawing/2014/main" id="{42D0BC36-F605-433A-A8C7-DBEAD63A47AD}"/>
              </a:ext>
            </a:extLst>
          </p:cNvPr>
          <p:cNvSpPr txBox="1"/>
          <p:nvPr/>
        </p:nvSpPr>
        <p:spPr>
          <a:xfrm>
            <a:off x="6127970" y="6011461"/>
            <a:ext cx="9777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400" dirty="0"/>
              <a:t>NETWORK</a:t>
            </a:r>
            <a:endParaRPr lang="en-AU" dirty="0"/>
          </a:p>
        </p:txBody>
      </p:sp>
      <p:sp>
        <p:nvSpPr>
          <p:cNvPr id="28" name="TextBox 27">
            <a:extLst>
              <a:ext uri="{FF2B5EF4-FFF2-40B4-BE49-F238E27FC236}">
                <a16:creationId xmlns:a16="http://schemas.microsoft.com/office/drawing/2014/main" id="{02758B27-699A-47FF-8E93-278447D20C13}"/>
              </a:ext>
            </a:extLst>
          </p:cNvPr>
          <p:cNvSpPr txBox="1"/>
          <p:nvPr/>
        </p:nvSpPr>
        <p:spPr>
          <a:xfrm>
            <a:off x="7287425" y="6023945"/>
            <a:ext cx="9777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400" dirty="0"/>
              <a:t>ANTENNA</a:t>
            </a:r>
            <a:endParaRPr lang="en-AU" dirty="0"/>
          </a:p>
        </p:txBody>
      </p:sp>
      <p:sp>
        <p:nvSpPr>
          <p:cNvPr id="29" name="TextBox 28">
            <a:extLst>
              <a:ext uri="{FF2B5EF4-FFF2-40B4-BE49-F238E27FC236}">
                <a16:creationId xmlns:a16="http://schemas.microsoft.com/office/drawing/2014/main" id="{757E843E-FE69-4279-8B4A-E378E8DDB7C3}"/>
              </a:ext>
            </a:extLst>
          </p:cNvPr>
          <p:cNvSpPr txBox="1"/>
          <p:nvPr/>
        </p:nvSpPr>
        <p:spPr>
          <a:xfrm>
            <a:off x="8726920" y="6023946"/>
            <a:ext cx="9777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400" dirty="0"/>
              <a:t>USB 1</a:t>
            </a:r>
            <a:endParaRPr lang="en-AU" dirty="0"/>
          </a:p>
        </p:txBody>
      </p:sp>
      <p:sp>
        <p:nvSpPr>
          <p:cNvPr id="30" name="TextBox 29">
            <a:extLst>
              <a:ext uri="{FF2B5EF4-FFF2-40B4-BE49-F238E27FC236}">
                <a16:creationId xmlns:a16="http://schemas.microsoft.com/office/drawing/2014/main" id="{F12D645E-D0A3-4A84-8060-3A20B7BF1108}"/>
              </a:ext>
            </a:extLst>
          </p:cNvPr>
          <p:cNvSpPr txBox="1"/>
          <p:nvPr/>
        </p:nvSpPr>
        <p:spPr>
          <a:xfrm>
            <a:off x="6742028" y="2491848"/>
            <a:ext cx="2872106"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400" dirty="0"/>
              <a:t>NOT FOR NETWORK CONNECTION</a:t>
            </a:r>
            <a:endParaRPr lang="en-AU" dirty="0"/>
          </a:p>
        </p:txBody>
      </p:sp>
      <p:pic>
        <p:nvPicPr>
          <p:cNvPr id="2" name="Picture 1">
            <a:extLst>
              <a:ext uri="{FF2B5EF4-FFF2-40B4-BE49-F238E27FC236}">
                <a16:creationId xmlns:a16="http://schemas.microsoft.com/office/drawing/2014/main" id="{D5E7A4B9-B638-4515-98BE-6F1B21939B5C}"/>
              </a:ext>
            </a:extLst>
          </p:cNvPr>
          <p:cNvPicPr>
            <a:picLocks noChangeAspect="1"/>
          </p:cNvPicPr>
          <p:nvPr/>
        </p:nvPicPr>
        <p:blipFill>
          <a:blip r:embed="rId2"/>
          <a:stretch>
            <a:fillRect/>
          </a:stretch>
        </p:blipFill>
        <p:spPr>
          <a:xfrm>
            <a:off x="5269755" y="2955413"/>
            <a:ext cx="4546049" cy="2699401"/>
          </a:xfrm>
          <a:prstGeom prst="rect">
            <a:avLst/>
          </a:prstGeom>
        </p:spPr>
      </p:pic>
      <p:cxnSp>
        <p:nvCxnSpPr>
          <p:cNvPr id="25" name="Straight Arrow Connector 24">
            <a:extLst>
              <a:ext uri="{FF2B5EF4-FFF2-40B4-BE49-F238E27FC236}">
                <a16:creationId xmlns:a16="http://schemas.microsoft.com/office/drawing/2014/main" id="{46FCB7AD-E370-46D0-9EA3-B1C0EFFF09D2}"/>
              </a:ext>
            </a:extLst>
          </p:cNvPr>
          <p:cNvCxnSpPr>
            <a:cxnSpLocks/>
          </p:cNvCxnSpPr>
          <p:nvPr/>
        </p:nvCxnSpPr>
        <p:spPr>
          <a:xfrm flipV="1">
            <a:off x="6608847" y="4814596"/>
            <a:ext cx="0" cy="119686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70B8072E-8477-4404-8B83-75EE12FBF63C}"/>
              </a:ext>
            </a:extLst>
          </p:cNvPr>
          <p:cNvCxnSpPr>
            <a:cxnSpLocks/>
          </p:cNvCxnSpPr>
          <p:nvPr/>
        </p:nvCxnSpPr>
        <p:spPr>
          <a:xfrm flipV="1">
            <a:off x="7542779" y="4814596"/>
            <a:ext cx="0" cy="12093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35B1E61A-18CB-4BC2-9A15-2DF931449465}"/>
              </a:ext>
            </a:extLst>
          </p:cNvPr>
          <p:cNvPicPr>
            <a:picLocks noChangeAspect="1"/>
          </p:cNvPicPr>
          <p:nvPr/>
        </p:nvPicPr>
        <p:blipFill>
          <a:blip r:embed="rId3"/>
          <a:stretch>
            <a:fillRect/>
          </a:stretch>
        </p:blipFill>
        <p:spPr>
          <a:xfrm>
            <a:off x="10576987" y="2236155"/>
            <a:ext cx="750657" cy="3488351"/>
          </a:xfrm>
          <a:prstGeom prst="rect">
            <a:avLst/>
          </a:prstGeom>
        </p:spPr>
      </p:pic>
      <p:cxnSp>
        <p:nvCxnSpPr>
          <p:cNvPr id="12" name="Connector: Elbow 11">
            <a:extLst>
              <a:ext uri="{FF2B5EF4-FFF2-40B4-BE49-F238E27FC236}">
                <a16:creationId xmlns:a16="http://schemas.microsoft.com/office/drawing/2014/main" id="{B3645D9A-9860-4149-A20D-47692E405A5F}"/>
              </a:ext>
            </a:extLst>
          </p:cNvPr>
          <p:cNvCxnSpPr>
            <a:stCxn id="29" idx="3"/>
          </p:cNvCxnSpPr>
          <p:nvPr/>
        </p:nvCxnSpPr>
        <p:spPr>
          <a:xfrm flipV="1">
            <a:off x="9704649" y="4385388"/>
            <a:ext cx="1156184" cy="179244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quot;Not Allowed&quot; Symbol 30">
            <a:extLst>
              <a:ext uri="{FF2B5EF4-FFF2-40B4-BE49-F238E27FC236}">
                <a16:creationId xmlns:a16="http://schemas.microsoft.com/office/drawing/2014/main" id="{1DF5754A-A7BB-4111-A7CB-A42C6610AB4D}"/>
              </a:ext>
            </a:extLst>
          </p:cNvPr>
          <p:cNvSpPr/>
          <p:nvPr/>
        </p:nvSpPr>
        <p:spPr>
          <a:xfrm>
            <a:off x="7625765" y="3729217"/>
            <a:ext cx="948263" cy="94542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cxnSp>
        <p:nvCxnSpPr>
          <p:cNvPr id="16" name="Straight Arrow Connector 15">
            <a:extLst>
              <a:ext uri="{FF2B5EF4-FFF2-40B4-BE49-F238E27FC236}">
                <a16:creationId xmlns:a16="http://schemas.microsoft.com/office/drawing/2014/main" id="{F92DA0FD-0BD6-49CA-A5AD-0E46D415CA5F}"/>
              </a:ext>
            </a:extLst>
          </p:cNvPr>
          <p:cNvCxnSpPr>
            <a:stCxn id="30" idx="2"/>
          </p:cNvCxnSpPr>
          <p:nvPr/>
        </p:nvCxnSpPr>
        <p:spPr>
          <a:xfrm>
            <a:off x="8178081" y="2799625"/>
            <a:ext cx="0" cy="9295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465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E419-1CD6-4924-A6A6-DA2B8871CD13}"/>
              </a:ext>
            </a:extLst>
          </p:cNvPr>
          <p:cNvSpPr>
            <a:spLocks noGrp="1"/>
          </p:cNvSpPr>
          <p:nvPr>
            <p:ph type="title"/>
          </p:nvPr>
        </p:nvSpPr>
        <p:spPr/>
        <p:txBody>
          <a:bodyPr/>
          <a:lstStyle/>
          <a:p>
            <a:r>
              <a:rPr lang="en-AU" dirty="0"/>
              <a:t>Other TVs – Update SW &amp; Clone In</a:t>
            </a:r>
          </a:p>
        </p:txBody>
      </p:sp>
      <p:sp>
        <p:nvSpPr>
          <p:cNvPr id="4" name="Content Placeholder 3">
            <a:extLst>
              <a:ext uri="{FF2B5EF4-FFF2-40B4-BE49-F238E27FC236}">
                <a16:creationId xmlns:a16="http://schemas.microsoft.com/office/drawing/2014/main" id="{72154F8E-9179-44BF-A356-C41060DB560C}"/>
              </a:ext>
            </a:extLst>
          </p:cNvPr>
          <p:cNvSpPr>
            <a:spLocks noGrp="1"/>
          </p:cNvSpPr>
          <p:nvPr>
            <p:ph sz="half" idx="2"/>
          </p:nvPr>
        </p:nvSpPr>
        <p:spPr>
          <a:xfrm>
            <a:off x="6309712" y="2691436"/>
            <a:ext cx="4700058" cy="3599316"/>
          </a:xfrm>
        </p:spPr>
        <p:txBody>
          <a:bodyPr>
            <a:normAutofit/>
          </a:bodyPr>
          <a:lstStyle/>
          <a:p>
            <a:pPr lvl="0">
              <a:lnSpc>
                <a:spcPct val="120000"/>
              </a:lnSpc>
              <a:spcBef>
                <a:spcPts val="600"/>
              </a:spcBef>
              <a:defRPr/>
            </a:pPr>
            <a:r>
              <a:rPr lang="en-AU" dirty="0"/>
              <a:t>Plug the USB Drive with the </a:t>
            </a:r>
            <a:r>
              <a:rPr lang="en-AU" u="sng" dirty="0"/>
              <a:t>latest SW version </a:t>
            </a:r>
            <a:r>
              <a:rPr lang="en-AU" dirty="0"/>
              <a:t>and the </a:t>
            </a:r>
            <a:r>
              <a:rPr lang="en-AU" u="sng" dirty="0"/>
              <a:t>clone file</a:t>
            </a:r>
            <a:r>
              <a:rPr lang="en-AU" dirty="0"/>
              <a:t> into the USB1 Port</a:t>
            </a:r>
          </a:p>
          <a:p>
            <a:pPr lvl="0">
              <a:lnSpc>
                <a:spcPct val="120000"/>
              </a:lnSpc>
              <a:spcBef>
                <a:spcPts val="600"/>
              </a:spcBef>
              <a:defRPr/>
            </a:pPr>
            <a:r>
              <a:rPr lang="en-AU" dirty="0"/>
              <a:t>Turn on TV</a:t>
            </a:r>
          </a:p>
          <a:p>
            <a:pPr lvl="0">
              <a:lnSpc>
                <a:spcPct val="120000"/>
              </a:lnSpc>
              <a:spcBef>
                <a:spcPts val="600"/>
              </a:spcBef>
              <a:defRPr/>
            </a:pPr>
            <a:r>
              <a:rPr lang="en-AU" dirty="0"/>
              <a:t>Next – TV should automatically detect the SW in the USB</a:t>
            </a:r>
          </a:p>
          <a:p>
            <a:endParaRPr lang="en-AU" dirty="0"/>
          </a:p>
        </p:txBody>
      </p:sp>
      <p:pic>
        <p:nvPicPr>
          <p:cNvPr id="18" name="Picture 17">
            <a:extLst>
              <a:ext uri="{FF2B5EF4-FFF2-40B4-BE49-F238E27FC236}">
                <a16:creationId xmlns:a16="http://schemas.microsoft.com/office/drawing/2014/main" id="{24E9DE0E-0526-43E3-B7F1-0B7E803E2794}"/>
              </a:ext>
            </a:extLst>
          </p:cNvPr>
          <p:cNvPicPr>
            <a:picLocks noChangeAspect="1"/>
          </p:cNvPicPr>
          <p:nvPr/>
        </p:nvPicPr>
        <p:blipFill>
          <a:blip r:embed="rId2"/>
          <a:stretch>
            <a:fillRect/>
          </a:stretch>
        </p:blipFill>
        <p:spPr>
          <a:xfrm>
            <a:off x="2104791" y="2116686"/>
            <a:ext cx="974311" cy="4527685"/>
          </a:xfrm>
          <a:prstGeom prst="rect">
            <a:avLst/>
          </a:prstGeom>
        </p:spPr>
      </p:pic>
      <p:pic>
        <p:nvPicPr>
          <p:cNvPr id="25" name="Picture 24">
            <a:extLst>
              <a:ext uri="{FF2B5EF4-FFF2-40B4-BE49-F238E27FC236}">
                <a16:creationId xmlns:a16="http://schemas.microsoft.com/office/drawing/2014/main" id="{3934C2B2-638D-4FDF-841C-2EDA8A9FD1AC}"/>
              </a:ext>
            </a:extLst>
          </p:cNvPr>
          <p:cNvPicPr>
            <a:picLocks noChangeAspect="1"/>
          </p:cNvPicPr>
          <p:nvPr/>
        </p:nvPicPr>
        <p:blipFill>
          <a:blip r:embed="rId3"/>
          <a:stretch>
            <a:fillRect/>
          </a:stretch>
        </p:blipFill>
        <p:spPr>
          <a:xfrm>
            <a:off x="3666630" y="4380529"/>
            <a:ext cx="2055554" cy="698992"/>
          </a:xfrm>
          <a:prstGeom prst="rect">
            <a:avLst/>
          </a:prstGeom>
        </p:spPr>
      </p:pic>
    </p:spTree>
    <p:extLst>
      <p:ext uri="{BB962C8B-B14F-4D97-AF65-F5344CB8AC3E}">
        <p14:creationId xmlns:p14="http://schemas.microsoft.com/office/powerpoint/2010/main" val="3411734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DC1B-3126-4089-A51B-00D95A2F914F}"/>
              </a:ext>
            </a:extLst>
          </p:cNvPr>
          <p:cNvSpPr>
            <a:spLocks noGrp="1"/>
          </p:cNvSpPr>
          <p:nvPr>
            <p:ph type="title"/>
          </p:nvPr>
        </p:nvSpPr>
        <p:spPr/>
        <p:txBody>
          <a:bodyPr/>
          <a:lstStyle/>
          <a:p>
            <a:r>
              <a:rPr lang="en-AU" dirty="0"/>
              <a:t>Training Overview</a:t>
            </a:r>
          </a:p>
        </p:txBody>
      </p:sp>
      <p:sp>
        <p:nvSpPr>
          <p:cNvPr id="3" name="Content Placeholder 2">
            <a:extLst>
              <a:ext uri="{FF2B5EF4-FFF2-40B4-BE49-F238E27FC236}">
                <a16:creationId xmlns:a16="http://schemas.microsoft.com/office/drawing/2014/main" id="{9EBD476E-FCE1-48A5-9325-CFF6693C7EBF}"/>
              </a:ext>
            </a:extLst>
          </p:cNvPr>
          <p:cNvSpPr>
            <a:spLocks noGrp="1"/>
          </p:cNvSpPr>
          <p:nvPr>
            <p:ph idx="1"/>
          </p:nvPr>
        </p:nvSpPr>
        <p:spPr>
          <a:xfrm>
            <a:off x="680320" y="2988626"/>
            <a:ext cx="9613861" cy="3599316"/>
          </a:xfrm>
        </p:spPr>
        <p:txBody>
          <a:bodyPr>
            <a:normAutofit/>
          </a:bodyPr>
          <a:lstStyle/>
          <a:p>
            <a:r>
              <a:rPr lang="en-AU" dirty="0"/>
              <a:t>TV: Receiving and Unboxing TVs</a:t>
            </a:r>
          </a:p>
          <a:p>
            <a:r>
              <a:rPr lang="en-AU" dirty="0"/>
              <a:t>Preparation: Download the latest SW version</a:t>
            </a:r>
          </a:p>
          <a:p>
            <a:r>
              <a:rPr lang="en-AU" dirty="0"/>
              <a:t>1st TV: Set Up, Update SW, Initiation, Configure</a:t>
            </a:r>
          </a:p>
          <a:p>
            <a:r>
              <a:rPr lang="en-AU" dirty="0"/>
              <a:t>1st TV: Clone Out (copying configuration to a USB)</a:t>
            </a:r>
          </a:p>
          <a:p>
            <a:r>
              <a:rPr lang="en-AU" dirty="0"/>
              <a:t>Other TVs: Set Up, Update SW &amp; Clone In, Customisation</a:t>
            </a:r>
          </a:p>
          <a:p>
            <a:r>
              <a:rPr lang="en-AU" dirty="0"/>
              <a:t>Other tasks</a:t>
            </a:r>
          </a:p>
        </p:txBody>
      </p:sp>
    </p:spTree>
    <p:extLst>
      <p:ext uri="{BB962C8B-B14F-4D97-AF65-F5344CB8AC3E}">
        <p14:creationId xmlns:p14="http://schemas.microsoft.com/office/powerpoint/2010/main" val="3896562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E419-1CD6-4924-A6A6-DA2B8871CD13}"/>
              </a:ext>
            </a:extLst>
          </p:cNvPr>
          <p:cNvSpPr>
            <a:spLocks noGrp="1"/>
          </p:cNvSpPr>
          <p:nvPr>
            <p:ph type="title"/>
          </p:nvPr>
        </p:nvSpPr>
        <p:spPr/>
        <p:txBody>
          <a:bodyPr/>
          <a:lstStyle/>
          <a:p>
            <a:r>
              <a:rPr lang="en-AU" dirty="0"/>
              <a:t>Other TVs – Update SW</a:t>
            </a:r>
          </a:p>
        </p:txBody>
      </p:sp>
      <p:sp>
        <p:nvSpPr>
          <p:cNvPr id="4" name="Content Placeholder 3">
            <a:extLst>
              <a:ext uri="{FF2B5EF4-FFF2-40B4-BE49-F238E27FC236}">
                <a16:creationId xmlns:a16="http://schemas.microsoft.com/office/drawing/2014/main" id="{72154F8E-9179-44BF-A356-C41060DB560C}"/>
              </a:ext>
            </a:extLst>
          </p:cNvPr>
          <p:cNvSpPr>
            <a:spLocks noGrp="1"/>
          </p:cNvSpPr>
          <p:nvPr>
            <p:ph sz="half" idx="2"/>
          </p:nvPr>
        </p:nvSpPr>
        <p:spPr>
          <a:xfrm>
            <a:off x="6902223" y="2505456"/>
            <a:ext cx="4700058" cy="3599316"/>
          </a:xfrm>
        </p:spPr>
        <p:txBody>
          <a:bodyPr>
            <a:normAutofit fontScale="85000" lnSpcReduction="10000"/>
          </a:bodyPr>
          <a:lstStyle/>
          <a:p>
            <a:pPr lvl="0">
              <a:lnSpc>
                <a:spcPct val="120000"/>
              </a:lnSpc>
              <a:spcBef>
                <a:spcPts val="600"/>
              </a:spcBef>
              <a:defRPr/>
            </a:pPr>
            <a:r>
              <a:rPr lang="en-AU" dirty="0"/>
              <a:t>TV will automatically detect the USB Drive containing the SW update, download the file to the TV’s memory and begin SW installation</a:t>
            </a:r>
          </a:p>
          <a:p>
            <a:pPr lvl="0">
              <a:lnSpc>
                <a:spcPct val="120000"/>
              </a:lnSpc>
              <a:spcBef>
                <a:spcPts val="600"/>
              </a:spcBef>
              <a:defRPr/>
            </a:pPr>
            <a:r>
              <a:rPr lang="en-AU" dirty="0"/>
              <a:t>If this doesn’t happen:</a:t>
            </a:r>
          </a:p>
          <a:p>
            <a:pPr lvl="1">
              <a:lnSpc>
                <a:spcPct val="120000"/>
              </a:lnSpc>
              <a:spcBef>
                <a:spcPts val="600"/>
              </a:spcBef>
              <a:defRPr/>
            </a:pPr>
            <a:r>
              <a:rPr lang="en-AU" dirty="0"/>
              <a:t>Try a different USB Drive model</a:t>
            </a:r>
          </a:p>
          <a:p>
            <a:pPr lvl="1">
              <a:lnSpc>
                <a:spcPct val="120000"/>
              </a:lnSpc>
              <a:spcBef>
                <a:spcPts val="600"/>
              </a:spcBef>
              <a:defRPr/>
            </a:pPr>
            <a:r>
              <a:rPr lang="en-AU" dirty="0"/>
              <a:t>Confirm USB is formatted and prepared correctly</a:t>
            </a:r>
          </a:p>
          <a:p>
            <a:pPr lvl="1">
              <a:lnSpc>
                <a:spcPct val="120000"/>
              </a:lnSpc>
              <a:spcBef>
                <a:spcPts val="600"/>
              </a:spcBef>
              <a:defRPr/>
            </a:pPr>
            <a:r>
              <a:rPr lang="en-AU" dirty="0"/>
              <a:t>Confirm USB has both SW and Clone file</a:t>
            </a:r>
          </a:p>
          <a:p>
            <a:endParaRPr lang="en-AU" dirty="0"/>
          </a:p>
        </p:txBody>
      </p:sp>
      <p:pic>
        <p:nvPicPr>
          <p:cNvPr id="8" name="Picture 7">
            <a:extLst>
              <a:ext uri="{FF2B5EF4-FFF2-40B4-BE49-F238E27FC236}">
                <a16:creationId xmlns:a16="http://schemas.microsoft.com/office/drawing/2014/main" id="{88D4CFB3-F8A9-F063-E068-FF32EAEE228C}"/>
              </a:ext>
            </a:extLst>
          </p:cNvPr>
          <p:cNvPicPr>
            <a:picLocks noChangeAspect="1"/>
          </p:cNvPicPr>
          <p:nvPr/>
        </p:nvPicPr>
        <p:blipFill>
          <a:blip r:embed="rId2"/>
          <a:stretch>
            <a:fillRect/>
          </a:stretch>
        </p:blipFill>
        <p:spPr>
          <a:xfrm>
            <a:off x="391965" y="2634157"/>
            <a:ext cx="5958036" cy="987331"/>
          </a:xfrm>
          <a:prstGeom prst="rect">
            <a:avLst/>
          </a:prstGeom>
        </p:spPr>
      </p:pic>
    </p:spTree>
    <p:extLst>
      <p:ext uri="{BB962C8B-B14F-4D97-AF65-F5344CB8AC3E}">
        <p14:creationId xmlns:p14="http://schemas.microsoft.com/office/powerpoint/2010/main" val="2177533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8AA2C-3950-4CE9-9122-F564F7CE722F}"/>
              </a:ext>
            </a:extLst>
          </p:cNvPr>
          <p:cNvSpPr>
            <a:spLocks noGrp="1"/>
          </p:cNvSpPr>
          <p:nvPr>
            <p:ph type="title"/>
          </p:nvPr>
        </p:nvSpPr>
        <p:spPr/>
        <p:txBody>
          <a:bodyPr/>
          <a:lstStyle/>
          <a:p>
            <a:r>
              <a:rPr lang="en-AU" dirty="0"/>
              <a:t>Other TVs – Automatic Clone In</a:t>
            </a:r>
          </a:p>
        </p:txBody>
      </p:sp>
      <p:sp>
        <p:nvSpPr>
          <p:cNvPr id="6" name="Content Placeholder 5">
            <a:extLst>
              <a:ext uri="{FF2B5EF4-FFF2-40B4-BE49-F238E27FC236}">
                <a16:creationId xmlns:a16="http://schemas.microsoft.com/office/drawing/2014/main" id="{7E998C27-FC93-4469-A517-93A4B0109762}"/>
              </a:ext>
            </a:extLst>
          </p:cNvPr>
          <p:cNvSpPr>
            <a:spLocks noGrp="1"/>
          </p:cNvSpPr>
          <p:nvPr>
            <p:ph sz="half" idx="2"/>
          </p:nvPr>
        </p:nvSpPr>
        <p:spPr>
          <a:xfrm>
            <a:off x="6329303" y="2669736"/>
            <a:ext cx="4700058" cy="3599316"/>
          </a:xfrm>
          <a:noFill/>
        </p:spPr>
        <p:txBody>
          <a:bodyPr>
            <a:normAutofit lnSpcReduction="10000"/>
          </a:bodyPr>
          <a:lstStyle/>
          <a:p>
            <a:r>
              <a:rPr lang="en-AU" dirty="0"/>
              <a:t>When the update is complete, the TV will reboot itself and detect the clone file on the USB Drive</a:t>
            </a:r>
          </a:p>
          <a:p>
            <a:r>
              <a:rPr lang="en-AU" dirty="0"/>
              <a:t>Cloning In will be initiated immediately and when it finishes, you’ll get “Clone From USB to TV Successful” message.</a:t>
            </a:r>
          </a:p>
          <a:p>
            <a:r>
              <a:rPr lang="en-AU" dirty="0"/>
              <a:t>Click Close to Continue</a:t>
            </a:r>
          </a:p>
        </p:txBody>
      </p:sp>
      <p:pic>
        <p:nvPicPr>
          <p:cNvPr id="7" name="Picture 6">
            <a:extLst>
              <a:ext uri="{FF2B5EF4-FFF2-40B4-BE49-F238E27FC236}">
                <a16:creationId xmlns:a16="http://schemas.microsoft.com/office/drawing/2014/main" id="{2667626C-2AF3-D313-3FE5-B204C631D9D8}"/>
              </a:ext>
            </a:extLst>
          </p:cNvPr>
          <p:cNvPicPr>
            <a:picLocks noChangeAspect="1"/>
          </p:cNvPicPr>
          <p:nvPr/>
        </p:nvPicPr>
        <p:blipFill>
          <a:blip r:embed="rId2"/>
          <a:stretch>
            <a:fillRect/>
          </a:stretch>
        </p:blipFill>
        <p:spPr>
          <a:xfrm>
            <a:off x="680321" y="2302440"/>
            <a:ext cx="5015739" cy="1270305"/>
          </a:xfrm>
          <a:prstGeom prst="rect">
            <a:avLst/>
          </a:prstGeom>
        </p:spPr>
      </p:pic>
      <p:pic>
        <p:nvPicPr>
          <p:cNvPr id="9" name="Picture 8">
            <a:extLst>
              <a:ext uri="{FF2B5EF4-FFF2-40B4-BE49-F238E27FC236}">
                <a16:creationId xmlns:a16="http://schemas.microsoft.com/office/drawing/2014/main" id="{CFE407EA-B0E6-FFBC-9009-2D0F62153D08}"/>
              </a:ext>
            </a:extLst>
          </p:cNvPr>
          <p:cNvPicPr>
            <a:picLocks noChangeAspect="1"/>
          </p:cNvPicPr>
          <p:nvPr/>
        </p:nvPicPr>
        <p:blipFill>
          <a:blip r:embed="rId3"/>
          <a:stretch>
            <a:fillRect/>
          </a:stretch>
        </p:blipFill>
        <p:spPr>
          <a:xfrm>
            <a:off x="420276" y="3708669"/>
            <a:ext cx="5535827" cy="2953392"/>
          </a:xfrm>
          <a:prstGeom prst="rect">
            <a:avLst/>
          </a:prstGeom>
        </p:spPr>
      </p:pic>
    </p:spTree>
    <p:extLst>
      <p:ext uri="{BB962C8B-B14F-4D97-AF65-F5344CB8AC3E}">
        <p14:creationId xmlns:p14="http://schemas.microsoft.com/office/powerpoint/2010/main" val="2539053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Other TVs – Customising – Room ID &amp; Static IP</a:t>
            </a:r>
          </a:p>
        </p:txBody>
      </p:sp>
      <p:sp>
        <p:nvSpPr>
          <p:cNvPr id="3" name="Content Placeholder 2"/>
          <p:cNvSpPr>
            <a:spLocks noGrp="1"/>
          </p:cNvSpPr>
          <p:nvPr>
            <p:ph idx="1"/>
          </p:nvPr>
        </p:nvSpPr>
        <p:spPr>
          <a:xfrm>
            <a:off x="680321" y="2262227"/>
            <a:ext cx="6877947" cy="4521127"/>
          </a:xfrm>
        </p:spPr>
        <p:txBody>
          <a:bodyPr>
            <a:normAutofit/>
          </a:bodyPr>
          <a:lstStyle/>
          <a:p>
            <a:pPr marL="0" indent="0">
              <a:buNone/>
            </a:pPr>
            <a:r>
              <a:rPr lang="en-US" dirty="0"/>
              <a:t>Although most settings are cloned in, there is some configuration that will be unique for each TV, such as Room ID and Static IP Address</a:t>
            </a:r>
          </a:p>
          <a:p>
            <a:r>
              <a:rPr lang="en-US" dirty="0"/>
              <a:t>Navigate to [</a:t>
            </a:r>
            <a:r>
              <a:rPr lang="en-US" b="1" dirty="0"/>
              <a:t>Identification Settings</a:t>
            </a:r>
            <a:r>
              <a:rPr lang="en-US" dirty="0"/>
              <a:t>] </a:t>
            </a:r>
          </a:p>
          <a:p>
            <a:r>
              <a:rPr lang="en-US" dirty="0"/>
              <a:t>Set [</a:t>
            </a:r>
            <a:r>
              <a:rPr lang="en-US" dirty="0" err="1"/>
              <a:t>RoomID</a:t>
            </a:r>
            <a:r>
              <a:rPr lang="en-US" dirty="0"/>
              <a:t>] </a:t>
            </a:r>
          </a:p>
          <a:p>
            <a:r>
              <a:rPr lang="en-US" dirty="0"/>
              <a:t>(If IP Address is done via DHCP, you can ignore the following step)</a:t>
            </a:r>
          </a:p>
          <a:p>
            <a:r>
              <a:rPr lang="en-US" b="1" dirty="0"/>
              <a:t>Navigate to </a:t>
            </a:r>
            <a:r>
              <a:rPr lang="en-US" dirty="0"/>
              <a:t>[</a:t>
            </a:r>
            <a:r>
              <a:rPr lang="en-US" b="1" dirty="0"/>
              <a:t>Wireless and Networks</a:t>
            </a:r>
            <a:r>
              <a:rPr lang="en-US" dirty="0"/>
              <a:t>] -&gt; [</a:t>
            </a:r>
            <a:r>
              <a:rPr lang="en-US" b="1" dirty="0"/>
              <a:t>Connect to Network</a:t>
            </a:r>
            <a:r>
              <a:rPr lang="en-US" dirty="0"/>
              <a:t>] menu.</a:t>
            </a:r>
          </a:p>
          <a:p>
            <a:r>
              <a:rPr lang="en-US" dirty="0"/>
              <a:t>Choose [</a:t>
            </a:r>
            <a:r>
              <a:rPr lang="en-US" b="1" dirty="0"/>
              <a:t>Wired</a:t>
            </a:r>
            <a:r>
              <a:rPr lang="en-US" dirty="0"/>
              <a:t>] from selection</a:t>
            </a:r>
            <a:endParaRPr lang="en-AU" dirty="0"/>
          </a:p>
          <a:p>
            <a:r>
              <a:rPr lang="en-AU" dirty="0"/>
              <a:t>Set Static IP Address</a:t>
            </a:r>
          </a:p>
          <a:p>
            <a:endParaRPr lang="en-US" dirty="0"/>
          </a:p>
          <a:p>
            <a:endParaRPr lang="en-AU" dirty="0"/>
          </a:p>
        </p:txBody>
      </p:sp>
    </p:spTree>
    <p:extLst>
      <p:ext uri="{BB962C8B-B14F-4D97-AF65-F5344CB8AC3E}">
        <p14:creationId xmlns:p14="http://schemas.microsoft.com/office/powerpoint/2010/main" val="2380128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FA18-C933-4709-823E-5EB34CC87895}"/>
              </a:ext>
            </a:extLst>
          </p:cNvPr>
          <p:cNvSpPr>
            <a:spLocks noGrp="1"/>
          </p:cNvSpPr>
          <p:nvPr>
            <p:ph type="title"/>
          </p:nvPr>
        </p:nvSpPr>
        <p:spPr/>
        <p:txBody>
          <a:bodyPr/>
          <a:lstStyle/>
          <a:p>
            <a:r>
              <a:rPr lang="en-AU" dirty="0"/>
              <a:t>Post Install - Channel Re-Installation</a:t>
            </a:r>
          </a:p>
        </p:txBody>
      </p:sp>
      <p:sp>
        <p:nvSpPr>
          <p:cNvPr id="5" name="Content Placeholder 4">
            <a:extLst>
              <a:ext uri="{FF2B5EF4-FFF2-40B4-BE49-F238E27FC236}">
                <a16:creationId xmlns:a16="http://schemas.microsoft.com/office/drawing/2014/main" id="{8BD7BC58-AB0B-4E67-AF56-AE11A50874FE}"/>
              </a:ext>
            </a:extLst>
          </p:cNvPr>
          <p:cNvSpPr>
            <a:spLocks noGrp="1"/>
          </p:cNvSpPr>
          <p:nvPr>
            <p:ph sz="half" idx="2"/>
          </p:nvPr>
        </p:nvSpPr>
        <p:spPr>
          <a:xfrm>
            <a:off x="5594122" y="2336873"/>
            <a:ext cx="6507681" cy="3599316"/>
          </a:xfrm>
        </p:spPr>
        <p:txBody>
          <a:bodyPr>
            <a:normAutofit/>
          </a:bodyPr>
          <a:lstStyle/>
          <a:p>
            <a:pPr marL="0" indent="0">
              <a:buNone/>
            </a:pPr>
            <a:r>
              <a:rPr lang="en-AU" dirty="0"/>
              <a:t>Navigate to [Channels] -&gt; [RF Channel Installation] -&gt; [Search for Channels]</a:t>
            </a:r>
          </a:p>
          <a:p>
            <a:r>
              <a:rPr lang="en-AU" dirty="0"/>
              <a:t>Choose option depending on what you need:</a:t>
            </a:r>
          </a:p>
          <a:p>
            <a:r>
              <a:rPr lang="en-AU" dirty="0"/>
              <a:t>[Update Digital Channels] to update </a:t>
            </a:r>
            <a:r>
              <a:rPr lang="en-AU" dirty="0" err="1"/>
              <a:t>exisiting</a:t>
            </a:r>
            <a:r>
              <a:rPr lang="en-AU" dirty="0"/>
              <a:t> digital channels</a:t>
            </a:r>
          </a:p>
          <a:p>
            <a:r>
              <a:rPr lang="en-AU" dirty="0"/>
              <a:t>[Quick reinstall] to scan and replace your channels using default settings</a:t>
            </a:r>
          </a:p>
          <a:p>
            <a:r>
              <a:rPr lang="en-AU" dirty="0"/>
              <a:t>[Advanced reinstall] to scan and replace your channels via the full wizard</a:t>
            </a:r>
          </a:p>
        </p:txBody>
      </p:sp>
      <p:pic>
        <p:nvPicPr>
          <p:cNvPr id="11" name="Picture 10">
            <a:extLst>
              <a:ext uri="{FF2B5EF4-FFF2-40B4-BE49-F238E27FC236}">
                <a16:creationId xmlns:a16="http://schemas.microsoft.com/office/drawing/2014/main" id="{B2858441-5ED6-45B6-9B15-6A79B265758C}"/>
              </a:ext>
            </a:extLst>
          </p:cNvPr>
          <p:cNvPicPr>
            <a:picLocks noChangeAspect="1"/>
          </p:cNvPicPr>
          <p:nvPr/>
        </p:nvPicPr>
        <p:blipFill>
          <a:blip r:embed="rId2"/>
          <a:stretch>
            <a:fillRect/>
          </a:stretch>
        </p:blipFill>
        <p:spPr>
          <a:xfrm>
            <a:off x="333983" y="2650064"/>
            <a:ext cx="5115095" cy="2837151"/>
          </a:xfrm>
          <a:prstGeom prst="rect">
            <a:avLst/>
          </a:prstGeom>
        </p:spPr>
      </p:pic>
    </p:spTree>
    <p:extLst>
      <p:ext uri="{BB962C8B-B14F-4D97-AF65-F5344CB8AC3E}">
        <p14:creationId xmlns:p14="http://schemas.microsoft.com/office/powerpoint/2010/main" val="1810344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Post Install – Clone out (Create TV Clone File)</a:t>
            </a:r>
          </a:p>
        </p:txBody>
      </p:sp>
      <p:sp>
        <p:nvSpPr>
          <p:cNvPr id="3" name="Content Placeholder 2"/>
          <p:cNvSpPr>
            <a:spLocks noGrp="1"/>
          </p:cNvSpPr>
          <p:nvPr>
            <p:ph idx="1"/>
          </p:nvPr>
        </p:nvSpPr>
        <p:spPr>
          <a:xfrm>
            <a:off x="5487251" y="2372776"/>
            <a:ext cx="6519131" cy="3900965"/>
          </a:xfrm>
        </p:spPr>
        <p:txBody>
          <a:bodyPr>
            <a:normAutofit fontScale="62500" lnSpcReduction="20000"/>
          </a:bodyPr>
          <a:lstStyle/>
          <a:p>
            <a:pPr marL="0" indent="0">
              <a:lnSpc>
                <a:spcPct val="120000"/>
              </a:lnSpc>
              <a:buNone/>
            </a:pPr>
            <a:r>
              <a:rPr lang="en-AU" dirty="0"/>
              <a:t>After making changes in the professional menu, a new TV master clone file will need to be created to capture any new settings changes for future use. Here is the procedure.</a:t>
            </a:r>
          </a:p>
          <a:p>
            <a:pPr>
              <a:lnSpc>
                <a:spcPct val="120000"/>
              </a:lnSpc>
            </a:pPr>
            <a:r>
              <a:rPr lang="en-AU" dirty="0"/>
              <a:t>Prepare the USB Drive (formatted as FAT32 with allocation = 64kilobytes)</a:t>
            </a:r>
          </a:p>
          <a:p>
            <a:pPr>
              <a:lnSpc>
                <a:spcPct val="120000"/>
              </a:lnSpc>
            </a:pPr>
            <a:r>
              <a:rPr lang="en-AU" dirty="0"/>
              <a:t>Insert the USB Drive to USB1 on the TV</a:t>
            </a:r>
          </a:p>
          <a:p>
            <a:pPr>
              <a:lnSpc>
                <a:spcPct val="120000"/>
              </a:lnSpc>
            </a:pPr>
            <a:r>
              <a:rPr lang="en-AU" dirty="0"/>
              <a:t>Navigate to [</a:t>
            </a:r>
            <a:r>
              <a:rPr lang="en-AU" b="1" dirty="0"/>
              <a:t>Upgrade and Clone</a:t>
            </a:r>
            <a:r>
              <a:rPr lang="en-AU" dirty="0"/>
              <a:t>] -&gt; [</a:t>
            </a:r>
            <a:r>
              <a:rPr lang="en-AU" b="1" dirty="0"/>
              <a:t>Clone TV to USB</a:t>
            </a:r>
            <a:r>
              <a:rPr lang="en-AU" dirty="0"/>
              <a:t>] -&gt; [</a:t>
            </a:r>
            <a:r>
              <a:rPr lang="en-AU" b="1" dirty="0"/>
              <a:t>Clone All</a:t>
            </a:r>
            <a:r>
              <a:rPr lang="en-AU" dirty="0"/>
              <a:t>]</a:t>
            </a:r>
          </a:p>
          <a:p>
            <a:pPr>
              <a:lnSpc>
                <a:spcPct val="120000"/>
              </a:lnSpc>
            </a:pPr>
            <a:r>
              <a:rPr lang="en-AU" dirty="0"/>
              <a:t>You will see the following folder in the root of your USB Drive:</a:t>
            </a:r>
          </a:p>
          <a:p>
            <a:pPr lvl="1">
              <a:lnSpc>
                <a:spcPct val="120000"/>
              </a:lnSpc>
              <a:spcBef>
                <a:spcPts val="1000"/>
              </a:spcBef>
            </a:pPr>
            <a:r>
              <a:rPr lang="en-US" dirty="0"/>
              <a:t>For xxHFLx014: TPM181HE_CloneData</a:t>
            </a:r>
            <a:endParaRPr lang="en-AU" dirty="0"/>
          </a:p>
          <a:p>
            <a:pPr>
              <a:lnSpc>
                <a:spcPct val="120000"/>
              </a:lnSpc>
            </a:pPr>
            <a:r>
              <a:rPr lang="en-AU" dirty="0"/>
              <a:t>This is now your Master Clone file which contains all updated TV settings.</a:t>
            </a:r>
            <a:endParaRPr lang="en-US" dirty="0"/>
          </a:p>
          <a:p>
            <a:endParaRPr lang="en-AU" dirty="0"/>
          </a:p>
        </p:txBody>
      </p:sp>
      <p:pic>
        <p:nvPicPr>
          <p:cNvPr id="10" name="Picture 9">
            <a:extLst>
              <a:ext uri="{FF2B5EF4-FFF2-40B4-BE49-F238E27FC236}">
                <a16:creationId xmlns:a16="http://schemas.microsoft.com/office/drawing/2014/main" id="{903A3F60-9654-43AC-8BDD-549E8CAA2768}"/>
              </a:ext>
            </a:extLst>
          </p:cNvPr>
          <p:cNvPicPr>
            <a:picLocks noChangeAspect="1"/>
          </p:cNvPicPr>
          <p:nvPr/>
        </p:nvPicPr>
        <p:blipFill>
          <a:blip r:embed="rId3"/>
          <a:stretch>
            <a:fillRect/>
          </a:stretch>
        </p:blipFill>
        <p:spPr>
          <a:xfrm>
            <a:off x="557795" y="2932957"/>
            <a:ext cx="4619625" cy="2428875"/>
          </a:xfrm>
          <a:prstGeom prst="rect">
            <a:avLst/>
          </a:prstGeom>
        </p:spPr>
      </p:pic>
    </p:spTree>
    <p:extLst>
      <p:ext uri="{BB962C8B-B14F-4D97-AF65-F5344CB8AC3E}">
        <p14:creationId xmlns:p14="http://schemas.microsoft.com/office/powerpoint/2010/main" val="2985927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Post Install – Clone in to TV</a:t>
            </a:r>
          </a:p>
        </p:txBody>
      </p:sp>
      <p:sp>
        <p:nvSpPr>
          <p:cNvPr id="3" name="Content Placeholder 2"/>
          <p:cNvSpPr>
            <a:spLocks noGrp="1"/>
          </p:cNvSpPr>
          <p:nvPr>
            <p:ph idx="1"/>
          </p:nvPr>
        </p:nvSpPr>
        <p:spPr>
          <a:xfrm>
            <a:off x="5538733" y="2591938"/>
            <a:ext cx="6519131" cy="3599316"/>
          </a:xfrm>
        </p:spPr>
        <p:txBody>
          <a:bodyPr>
            <a:normAutofit fontScale="92500" lnSpcReduction="20000"/>
          </a:bodyPr>
          <a:lstStyle/>
          <a:p>
            <a:pPr marL="0" indent="0">
              <a:lnSpc>
                <a:spcPct val="120000"/>
              </a:lnSpc>
              <a:buNone/>
            </a:pPr>
            <a:r>
              <a:rPr lang="en-AU" dirty="0"/>
              <a:t>To apply a new clone file to a TV, do the following:</a:t>
            </a:r>
          </a:p>
          <a:p>
            <a:r>
              <a:rPr lang="en-AU" dirty="0"/>
              <a:t>Connect a USB Drive with a clone file to USB1 on the TV.</a:t>
            </a:r>
          </a:p>
          <a:p>
            <a:r>
              <a:rPr lang="en-AU" dirty="0"/>
              <a:t>Navigate to [Professional Settings] -&gt; [Upgrade and Clone] -&gt; [Clone USB to TV] -&gt; [</a:t>
            </a:r>
            <a:r>
              <a:rPr lang="en-AU" dirty="0" err="1"/>
              <a:t>MasterCloneData</a:t>
            </a:r>
            <a:r>
              <a:rPr lang="en-AU" dirty="0"/>
              <a:t>]</a:t>
            </a:r>
          </a:p>
          <a:p>
            <a:pPr>
              <a:lnSpc>
                <a:spcPct val="120000"/>
              </a:lnSpc>
            </a:pPr>
            <a:r>
              <a:rPr lang="en-AU" dirty="0"/>
              <a:t>Wait until process finished.</a:t>
            </a:r>
          </a:p>
          <a:p>
            <a:pPr marL="0" indent="0">
              <a:lnSpc>
                <a:spcPct val="120000"/>
              </a:lnSpc>
              <a:buNone/>
            </a:pPr>
            <a:r>
              <a:rPr lang="en-AU" dirty="0"/>
              <a:t>Note:</a:t>
            </a:r>
          </a:p>
          <a:p>
            <a:pPr>
              <a:lnSpc>
                <a:spcPct val="120000"/>
              </a:lnSpc>
            </a:pPr>
            <a:r>
              <a:rPr lang="en-US" dirty="0"/>
              <a:t>TV will retain Room ID and Static IP address</a:t>
            </a:r>
          </a:p>
          <a:p>
            <a:endParaRPr lang="en-AU" dirty="0"/>
          </a:p>
        </p:txBody>
      </p:sp>
      <p:pic>
        <p:nvPicPr>
          <p:cNvPr id="5" name="Picture 4">
            <a:extLst>
              <a:ext uri="{FF2B5EF4-FFF2-40B4-BE49-F238E27FC236}">
                <a16:creationId xmlns:a16="http://schemas.microsoft.com/office/drawing/2014/main" id="{A2AE89E4-3677-4A9D-94BB-43B039694B61}"/>
              </a:ext>
            </a:extLst>
          </p:cNvPr>
          <p:cNvPicPr>
            <a:picLocks noChangeAspect="1"/>
          </p:cNvPicPr>
          <p:nvPr/>
        </p:nvPicPr>
        <p:blipFill>
          <a:blip r:embed="rId3"/>
          <a:stretch>
            <a:fillRect/>
          </a:stretch>
        </p:blipFill>
        <p:spPr>
          <a:xfrm>
            <a:off x="339765" y="3217155"/>
            <a:ext cx="5044849" cy="2348882"/>
          </a:xfrm>
          <a:prstGeom prst="rect">
            <a:avLst/>
          </a:prstGeom>
        </p:spPr>
      </p:pic>
    </p:spTree>
    <p:extLst>
      <p:ext uri="{BB962C8B-B14F-4D97-AF65-F5344CB8AC3E}">
        <p14:creationId xmlns:p14="http://schemas.microsoft.com/office/powerpoint/2010/main" val="3287167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Post Install – Reinstall TV</a:t>
            </a:r>
          </a:p>
        </p:txBody>
      </p:sp>
      <p:sp>
        <p:nvSpPr>
          <p:cNvPr id="3" name="Content Placeholder 2"/>
          <p:cNvSpPr>
            <a:spLocks noGrp="1"/>
          </p:cNvSpPr>
          <p:nvPr>
            <p:ph idx="1"/>
          </p:nvPr>
        </p:nvSpPr>
        <p:spPr>
          <a:xfrm>
            <a:off x="680321" y="2336873"/>
            <a:ext cx="10367124" cy="3599316"/>
          </a:xfrm>
        </p:spPr>
        <p:txBody>
          <a:bodyPr>
            <a:normAutofit/>
          </a:bodyPr>
          <a:lstStyle/>
          <a:p>
            <a:pPr>
              <a:buNone/>
            </a:pPr>
            <a:r>
              <a:rPr lang="en-US" dirty="0"/>
              <a:t>Sometimes, you may want to reset and reinstall the TV from scratch:</a:t>
            </a:r>
            <a:endParaRPr lang="en-AU" dirty="0"/>
          </a:p>
          <a:p>
            <a:r>
              <a:rPr lang="en-AU" dirty="0"/>
              <a:t>Navigate to [</a:t>
            </a:r>
            <a:r>
              <a:rPr lang="en-AU" b="1" dirty="0"/>
              <a:t>Professional Settings</a:t>
            </a:r>
            <a:r>
              <a:rPr lang="en-AU" dirty="0"/>
              <a:t>] -&gt; [</a:t>
            </a:r>
            <a:r>
              <a:rPr lang="en-AU" b="1" dirty="0"/>
              <a:t>Reset</a:t>
            </a:r>
            <a:r>
              <a:rPr lang="en-AU" dirty="0"/>
              <a:t>] -&gt; [</a:t>
            </a:r>
            <a:r>
              <a:rPr lang="en-AU" b="1" dirty="0"/>
              <a:t>Reinstall TV</a:t>
            </a:r>
            <a:r>
              <a:rPr lang="en-AU" dirty="0"/>
              <a:t>] -&gt; [</a:t>
            </a:r>
            <a:r>
              <a:rPr lang="en-AU" b="1" dirty="0"/>
              <a:t>Yes</a:t>
            </a:r>
            <a:r>
              <a:rPr lang="en-AU" dirty="0"/>
              <a:t>]</a:t>
            </a:r>
          </a:p>
          <a:p>
            <a:r>
              <a:rPr lang="en-US" dirty="0"/>
              <a:t>Press the “</a:t>
            </a:r>
            <a:r>
              <a:rPr lang="en-US" b="1" dirty="0"/>
              <a:t>OK</a:t>
            </a:r>
            <a:r>
              <a:rPr lang="en-US" dirty="0"/>
              <a:t>” button to reinstall the TV.</a:t>
            </a:r>
            <a:endParaRPr lang="en-AU" dirty="0"/>
          </a:p>
          <a:p>
            <a:pPr lvl="0"/>
            <a:r>
              <a:rPr lang="en-US" dirty="0"/>
              <a:t>You will see an “erasing…” message (this can take several minutes)</a:t>
            </a:r>
            <a:endParaRPr lang="en-AU" dirty="0"/>
          </a:p>
          <a:p>
            <a:pPr lvl="0"/>
            <a:r>
              <a:rPr lang="en-AU" dirty="0"/>
              <a:t>TV will reboot itself</a:t>
            </a:r>
          </a:p>
          <a:p>
            <a:r>
              <a:rPr lang="en-AU" dirty="0"/>
              <a:t>You will then see first screen of the virgin installation. (IIC Screen)</a:t>
            </a:r>
          </a:p>
          <a:p>
            <a:endParaRPr lang="en-AU" dirty="0"/>
          </a:p>
          <a:p>
            <a:endParaRPr lang="en-AU" dirty="0"/>
          </a:p>
        </p:txBody>
      </p:sp>
    </p:spTree>
    <p:extLst>
      <p:ext uri="{BB962C8B-B14F-4D97-AF65-F5344CB8AC3E}">
        <p14:creationId xmlns:p14="http://schemas.microsoft.com/office/powerpoint/2010/main" val="658159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Other tasks – Connect to CMND over IP</a:t>
            </a:r>
          </a:p>
        </p:txBody>
      </p:sp>
      <p:sp>
        <p:nvSpPr>
          <p:cNvPr id="3" name="Content Placeholder 2"/>
          <p:cNvSpPr>
            <a:spLocks noGrp="1"/>
          </p:cNvSpPr>
          <p:nvPr>
            <p:ph idx="1"/>
          </p:nvPr>
        </p:nvSpPr>
        <p:spPr>
          <a:xfrm>
            <a:off x="4880758" y="2336873"/>
            <a:ext cx="6911439" cy="3599316"/>
          </a:xfrm>
        </p:spPr>
        <p:txBody>
          <a:bodyPr>
            <a:normAutofit/>
          </a:bodyPr>
          <a:lstStyle/>
          <a:p>
            <a:pPr marL="0" indent="0">
              <a:buNone/>
            </a:pPr>
            <a:r>
              <a:rPr lang="en-AU" dirty="0"/>
              <a:t>For easy TV detection in CMND</a:t>
            </a:r>
          </a:p>
          <a:p>
            <a:pPr marL="0" indent="0">
              <a:buNone/>
            </a:pPr>
            <a:endParaRPr lang="en-AU" dirty="0"/>
          </a:p>
          <a:p>
            <a:r>
              <a:rPr lang="en-AU" dirty="0"/>
              <a:t>Navigate to [Wireless and Networks] [Control TV Over IP]</a:t>
            </a:r>
          </a:p>
          <a:p>
            <a:r>
              <a:rPr lang="en-AU" dirty="0"/>
              <a:t>Ensure all Webservices and </a:t>
            </a:r>
            <a:r>
              <a:rPr lang="en-AU" dirty="0" err="1"/>
              <a:t>WebListeningServices</a:t>
            </a:r>
            <a:r>
              <a:rPr lang="en-AU" dirty="0"/>
              <a:t> are enabled</a:t>
            </a:r>
          </a:p>
          <a:p>
            <a:pPr lvl="0"/>
            <a:r>
              <a:rPr lang="en-AU" dirty="0"/>
              <a:t>Set [Server URL] to:</a:t>
            </a:r>
          </a:p>
          <a:p>
            <a:pPr marL="0" lvl="0" indent="0">
              <a:buNone/>
            </a:pPr>
            <a:r>
              <a:rPr lang="en-AU" dirty="0">
                <a:hlinkClick r:id="rId3"/>
              </a:rPr>
              <a:t>http://</a:t>
            </a:r>
            <a:r>
              <a:rPr lang="en-AU" i="1" dirty="0">
                <a:hlinkClick r:id="rId3"/>
              </a:rPr>
              <a:t>CMNDIPaddress</a:t>
            </a:r>
            <a:r>
              <a:rPr lang="en-AU" dirty="0">
                <a:hlinkClick r:id="rId3"/>
              </a:rPr>
              <a:t>:8080/webservices.jsp</a:t>
            </a:r>
            <a:endParaRPr lang="en-AU" dirty="0"/>
          </a:p>
          <a:p>
            <a:pPr marL="0" lvl="0" indent="0">
              <a:buNone/>
            </a:pPr>
            <a:endParaRPr lang="en-AU" dirty="0"/>
          </a:p>
          <a:p>
            <a:endParaRPr lang="en-AU" dirty="0"/>
          </a:p>
          <a:p>
            <a:endParaRPr lang="en-AU" dirty="0"/>
          </a:p>
        </p:txBody>
      </p:sp>
      <p:pic>
        <p:nvPicPr>
          <p:cNvPr id="4" name="Picture 3">
            <a:extLst>
              <a:ext uri="{FF2B5EF4-FFF2-40B4-BE49-F238E27FC236}">
                <a16:creationId xmlns:a16="http://schemas.microsoft.com/office/drawing/2014/main" id="{832555C0-DC3C-4797-A612-C4F796A89CBB}"/>
              </a:ext>
            </a:extLst>
          </p:cNvPr>
          <p:cNvPicPr>
            <a:picLocks noChangeAspect="1"/>
          </p:cNvPicPr>
          <p:nvPr/>
        </p:nvPicPr>
        <p:blipFill>
          <a:blip r:embed="rId4"/>
          <a:stretch>
            <a:fillRect/>
          </a:stretch>
        </p:blipFill>
        <p:spPr>
          <a:xfrm>
            <a:off x="680321" y="2158743"/>
            <a:ext cx="3756359" cy="4521127"/>
          </a:xfrm>
          <a:prstGeom prst="rect">
            <a:avLst/>
          </a:prstGeom>
        </p:spPr>
      </p:pic>
    </p:spTree>
    <p:extLst>
      <p:ext uri="{BB962C8B-B14F-4D97-AF65-F5344CB8AC3E}">
        <p14:creationId xmlns:p14="http://schemas.microsoft.com/office/powerpoint/2010/main" val="163012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BA53-B720-494A-958B-9A69E3C64CC8}"/>
              </a:ext>
            </a:extLst>
          </p:cNvPr>
          <p:cNvSpPr>
            <a:spLocks noGrp="1"/>
          </p:cNvSpPr>
          <p:nvPr>
            <p:ph type="title"/>
          </p:nvPr>
        </p:nvSpPr>
        <p:spPr/>
        <p:txBody>
          <a:bodyPr/>
          <a:lstStyle/>
          <a:p>
            <a:r>
              <a:rPr lang="en-AU" dirty="0"/>
              <a:t>Q&amp;A</a:t>
            </a:r>
          </a:p>
        </p:txBody>
      </p:sp>
      <p:sp>
        <p:nvSpPr>
          <p:cNvPr id="3" name="Content Placeholder 2">
            <a:extLst>
              <a:ext uri="{FF2B5EF4-FFF2-40B4-BE49-F238E27FC236}">
                <a16:creationId xmlns:a16="http://schemas.microsoft.com/office/drawing/2014/main" id="{126E1229-71E4-4729-B4E7-43549931FD7C}"/>
              </a:ext>
            </a:extLst>
          </p:cNvPr>
          <p:cNvSpPr>
            <a:spLocks noGrp="1"/>
          </p:cNvSpPr>
          <p:nvPr>
            <p:ph idx="1"/>
          </p:nvPr>
        </p:nvSpPr>
        <p:spPr/>
        <p:txBody>
          <a:bodyPr>
            <a:normAutofit/>
          </a:bodyPr>
          <a:lstStyle/>
          <a:p>
            <a:r>
              <a:rPr lang="en-AU" dirty="0"/>
              <a:t>Questions?</a:t>
            </a:r>
          </a:p>
          <a:p>
            <a:pPr lvl="2"/>
            <a:endParaRPr lang="en-AU" dirty="0"/>
          </a:p>
          <a:p>
            <a:pPr lvl="1"/>
            <a:endParaRPr lang="en-AU" dirty="0"/>
          </a:p>
          <a:p>
            <a:pPr lvl="1"/>
            <a:endParaRPr lang="en-AU" dirty="0"/>
          </a:p>
          <a:p>
            <a:endParaRPr lang="en-AU" dirty="0"/>
          </a:p>
        </p:txBody>
      </p:sp>
    </p:spTree>
    <p:extLst>
      <p:ext uri="{BB962C8B-B14F-4D97-AF65-F5344CB8AC3E}">
        <p14:creationId xmlns:p14="http://schemas.microsoft.com/office/powerpoint/2010/main" val="3884555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TV: Receiving and Unboxing TVs</a:t>
            </a:r>
          </a:p>
        </p:txBody>
      </p:sp>
      <p:sp>
        <p:nvSpPr>
          <p:cNvPr id="3" name="Content Placeholder 2"/>
          <p:cNvSpPr>
            <a:spLocks noGrp="1"/>
          </p:cNvSpPr>
          <p:nvPr>
            <p:ph idx="1"/>
          </p:nvPr>
        </p:nvSpPr>
        <p:spPr/>
        <p:txBody>
          <a:bodyPr>
            <a:normAutofit/>
          </a:bodyPr>
          <a:lstStyle/>
          <a:p>
            <a:r>
              <a:rPr lang="en-AU" dirty="0"/>
              <a:t>Receiving:</a:t>
            </a:r>
          </a:p>
          <a:p>
            <a:pPr lvl="1"/>
            <a:r>
              <a:rPr lang="en-AU" dirty="0"/>
              <a:t>Please sign the delivery docket “Subject to inspection”</a:t>
            </a:r>
          </a:p>
          <a:p>
            <a:pPr lvl="1"/>
            <a:r>
              <a:rPr lang="en-AU" dirty="0"/>
              <a:t>If there’s damage to the box upon delivery, clearly indicate the damage in the delivery docket and take the photo of the issue.</a:t>
            </a:r>
          </a:p>
          <a:p>
            <a:r>
              <a:rPr lang="en-AU" dirty="0"/>
              <a:t>Unboxing:</a:t>
            </a:r>
          </a:p>
          <a:p>
            <a:pPr lvl="1"/>
            <a:r>
              <a:rPr lang="en-AU" dirty="0"/>
              <a:t>When taking the TV out of the box, DO NOT put any pressure on the TV’s panel (the main screen that displays content), as it will cause damage to the TV.</a:t>
            </a:r>
          </a:p>
          <a:p>
            <a:r>
              <a:rPr lang="en-AU" dirty="0"/>
              <a:t>DOA (including damage) Consideration (see next page)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DOA considerations</a:t>
            </a:r>
          </a:p>
        </p:txBody>
      </p:sp>
      <p:sp>
        <p:nvSpPr>
          <p:cNvPr id="3" name="Content Placeholder 2"/>
          <p:cNvSpPr>
            <a:spLocks noGrp="1"/>
          </p:cNvSpPr>
          <p:nvPr>
            <p:ph idx="1"/>
          </p:nvPr>
        </p:nvSpPr>
        <p:spPr/>
        <p:txBody>
          <a:bodyPr>
            <a:normAutofit/>
          </a:bodyPr>
          <a:lstStyle/>
          <a:p>
            <a:r>
              <a:rPr lang="en-AU" dirty="0"/>
              <a:t>Take photos of error/issue and serial number</a:t>
            </a:r>
          </a:p>
          <a:p>
            <a:r>
              <a:rPr lang="en-AU" dirty="0"/>
              <a:t>Take photos of unit and packaging (all sides). </a:t>
            </a:r>
            <a:r>
              <a:rPr lang="en-AU" dirty="0" err="1"/>
              <a:t>ie</a:t>
            </a:r>
            <a:r>
              <a:rPr lang="en-AU" dirty="0"/>
              <a:t>. Entire TV (from front, rear, LHS, RHS), Entire box (from front, rear, LHS, RHS), Serial Number on TV, Serial Number on Box.</a:t>
            </a:r>
          </a:p>
          <a:p>
            <a:r>
              <a:rPr lang="en-AU" dirty="0"/>
              <a:t>Repack in </a:t>
            </a:r>
            <a:r>
              <a:rPr lang="en-AU" u="sng" dirty="0"/>
              <a:t>original packaging</a:t>
            </a:r>
            <a:r>
              <a:rPr lang="en-AU" dirty="0"/>
              <a:t>. We cannot honour a damage claim if the original packaging is not present. </a:t>
            </a:r>
            <a:r>
              <a:rPr lang="en-AU" b="1" dirty="0"/>
              <a:t>Always </a:t>
            </a:r>
            <a:r>
              <a:rPr lang="en-AU" dirty="0"/>
              <a:t>fill in an online warranty form</a:t>
            </a:r>
          </a:p>
          <a:p>
            <a:endParaRPr lang="en-AU" dirty="0"/>
          </a:p>
          <a:p>
            <a:pPr algn="ctr">
              <a:buNone/>
            </a:pPr>
            <a:r>
              <a:rPr lang="en-AU" b="1" dirty="0"/>
              <a:t>support.westan.com.au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B8E8-FB99-45ED-83C0-0CC048007E85}"/>
              </a:ext>
            </a:extLst>
          </p:cNvPr>
          <p:cNvSpPr>
            <a:spLocks noGrp="1"/>
          </p:cNvSpPr>
          <p:nvPr>
            <p:ph type="title"/>
          </p:nvPr>
        </p:nvSpPr>
        <p:spPr/>
        <p:txBody>
          <a:bodyPr/>
          <a:lstStyle/>
          <a:p>
            <a:r>
              <a:rPr lang="en-AU" dirty="0"/>
              <a:t>Preparation: Download the Latest SW Version</a:t>
            </a:r>
          </a:p>
        </p:txBody>
      </p:sp>
      <p:sp>
        <p:nvSpPr>
          <p:cNvPr id="3" name="Content Placeholder 2">
            <a:extLst>
              <a:ext uri="{FF2B5EF4-FFF2-40B4-BE49-F238E27FC236}">
                <a16:creationId xmlns:a16="http://schemas.microsoft.com/office/drawing/2014/main" id="{C8BBCD5F-3113-4E00-BFBA-355594353264}"/>
              </a:ext>
            </a:extLst>
          </p:cNvPr>
          <p:cNvSpPr>
            <a:spLocks noGrp="1"/>
          </p:cNvSpPr>
          <p:nvPr>
            <p:ph idx="1"/>
          </p:nvPr>
        </p:nvSpPr>
        <p:spPr>
          <a:xfrm>
            <a:off x="360281" y="2336873"/>
            <a:ext cx="3259997" cy="3835327"/>
          </a:xfrm>
        </p:spPr>
        <p:txBody>
          <a:bodyPr>
            <a:normAutofit/>
          </a:bodyPr>
          <a:lstStyle/>
          <a:p>
            <a:pPr>
              <a:buNone/>
            </a:pPr>
            <a:r>
              <a:rPr lang="en-AU" b="1" dirty="0"/>
              <a:t>You will need:</a:t>
            </a:r>
          </a:p>
          <a:p>
            <a:pPr lvl="0"/>
            <a:r>
              <a:rPr lang="en-AU" sz="1600" dirty="0"/>
              <a:t>Latest software version for your model of TV:</a:t>
            </a:r>
          </a:p>
          <a:p>
            <a:pPr marL="457200" lvl="1" indent="0">
              <a:buNone/>
            </a:pPr>
            <a:r>
              <a:rPr lang="en-AU" sz="1600" dirty="0"/>
              <a:t>xxHFLx014: </a:t>
            </a:r>
          </a:p>
          <a:p>
            <a:pPr marL="457200" lvl="1" indent="0">
              <a:buNone/>
            </a:pPr>
            <a:r>
              <a:rPr lang="en-AU" sz="1600" u="sng" dirty="0">
                <a:hlinkClick r:id="rId3"/>
              </a:rPr>
              <a:t>Westan support KB article</a:t>
            </a:r>
            <a:endParaRPr lang="en-AU" sz="1600" u="sng" dirty="0"/>
          </a:p>
          <a:p>
            <a:pPr lvl="1"/>
            <a:endParaRPr lang="en-AU" sz="1600" u="sng" dirty="0"/>
          </a:p>
          <a:p>
            <a:pPr lvl="1"/>
            <a:r>
              <a:rPr lang="en-AU" sz="1600" dirty="0"/>
              <a:t>Empty USB drives</a:t>
            </a:r>
          </a:p>
          <a:p>
            <a:pPr lvl="0">
              <a:buNone/>
            </a:pPr>
            <a:endParaRPr lang="en-AU" sz="1600" dirty="0"/>
          </a:p>
        </p:txBody>
      </p:sp>
      <p:sp>
        <p:nvSpPr>
          <p:cNvPr id="8" name="Content Placeholder 2">
            <a:extLst>
              <a:ext uri="{FF2B5EF4-FFF2-40B4-BE49-F238E27FC236}">
                <a16:creationId xmlns:a16="http://schemas.microsoft.com/office/drawing/2014/main" id="{C8BBCD5F-3113-4E00-BFBA-355594353264}"/>
              </a:ext>
            </a:extLst>
          </p:cNvPr>
          <p:cNvSpPr txBox="1">
            <a:spLocks/>
          </p:cNvSpPr>
          <p:nvPr/>
        </p:nvSpPr>
        <p:spPr>
          <a:xfrm>
            <a:off x="4178462" y="2141316"/>
            <a:ext cx="5106940" cy="4456253"/>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120000"/>
              </a:lnSpc>
              <a:spcBef>
                <a:spcPts val="600"/>
              </a:spcBef>
              <a:buClrTx/>
              <a:buSzTx/>
              <a:buFont typeface="Arial" panose="020B0604020202020204" pitchFamily="34" charset="0"/>
              <a:buNone/>
              <a:tabLst/>
              <a:defRPr/>
            </a:pPr>
            <a:r>
              <a:rPr kumimoji="0" lang="en-AU" sz="2600" b="1" i="0" u="none" strike="noStrike" kern="1200" cap="none" spc="0" normalizeH="0" baseline="0" noProof="0" dirty="0">
                <a:ln>
                  <a:noFill/>
                </a:ln>
                <a:solidFill>
                  <a:schemeClr val="tx1"/>
                </a:solidFill>
                <a:effectLst/>
                <a:uLnTx/>
                <a:uFillTx/>
                <a:latin typeface="+mn-lt"/>
                <a:ea typeface="+mn-ea"/>
                <a:cs typeface="+mn-cs"/>
              </a:rPr>
              <a:t>Prepare the USB Drive</a:t>
            </a:r>
          </a:p>
          <a:p>
            <a:pPr marL="228600" marR="0" lvl="0" indent="-228600" algn="l" defTabSz="914400" rtl="0" eaLnBrk="1" fontAlgn="auto" latinLnBrk="0" hangingPunct="1">
              <a:lnSpc>
                <a:spcPct val="120000"/>
              </a:lnSpc>
              <a:spcBef>
                <a:spcPts val="600"/>
              </a:spcBef>
              <a:buClrTx/>
              <a:buSzTx/>
              <a:buFont typeface="Arial" pitchFamily="34" charset="0"/>
              <a:buChar char="•"/>
              <a:tabLst/>
              <a:defRPr/>
            </a:pPr>
            <a:r>
              <a:rPr lang="en-AU" sz="1700" dirty="0"/>
              <a:t>Format USB Drive using following parameters:</a:t>
            </a:r>
          </a:p>
          <a:p>
            <a:pPr marL="685800" lvl="1" indent="-228600" defTabSz="914400">
              <a:lnSpc>
                <a:spcPct val="120000"/>
              </a:lnSpc>
              <a:spcBef>
                <a:spcPts val="600"/>
              </a:spcBef>
              <a:buFont typeface="Arial" pitchFamily="34" charset="0"/>
              <a:buChar char="•"/>
              <a:defRPr/>
            </a:pPr>
            <a:r>
              <a:rPr lang="en-AU" sz="1700" dirty="0"/>
              <a:t>File system = FAT32</a:t>
            </a:r>
          </a:p>
          <a:p>
            <a:pPr marL="685800" lvl="1" indent="-228600" defTabSz="914400">
              <a:lnSpc>
                <a:spcPct val="120000"/>
              </a:lnSpc>
              <a:spcBef>
                <a:spcPts val="600"/>
              </a:spcBef>
              <a:buFont typeface="Arial" pitchFamily="34" charset="0"/>
              <a:buChar char="•"/>
              <a:defRPr/>
            </a:pPr>
            <a:r>
              <a:rPr kumimoji="0" lang="en-AU" sz="1700" b="0" i="0" u="none" strike="noStrike" kern="1200" cap="none" spc="0" normalizeH="0" baseline="0" noProof="0" dirty="0">
                <a:ln>
                  <a:noFill/>
                </a:ln>
                <a:solidFill>
                  <a:schemeClr val="tx1"/>
                </a:solidFill>
                <a:effectLst/>
                <a:uLnTx/>
                <a:uFillTx/>
                <a:latin typeface="+mn-lt"/>
                <a:ea typeface="+mn-ea"/>
                <a:cs typeface="+mn-cs"/>
              </a:rPr>
              <a:t>Allocation</a:t>
            </a:r>
            <a:r>
              <a:rPr kumimoji="0" lang="en-AU" sz="1700" b="0" i="0" u="none" strike="noStrike" kern="1200" cap="none" spc="0" normalizeH="0" noProof="0" dirty="0">
                <a:ln>
                  <a:noFill/>
                </a:ln>
                <a:solidFill>
                  <a:schemeClr val="tx1"/>
                </a:solidFill>
                <a:effectLst/>
                <a:uLnTx/>
                <a:uFillTx/>
                <a:latin typeface="+mn-lt"/>
                <a:ea typeface="+mn-ea"/>
                <a:cs typeface="+mn-cs"/>
              </a:rPr>
              <a:t> unit size = 64 kilobyte</a:t>
            </a:r>
          </a:p>
          <a:p>
            <a:pPr marL="228600" marR="0" lvl="0" indent="-228600" algn="l" defTabSz="914400" rtl="0" eaLnBrk="1" fontAlgn="auto" latinLnBrk="0" hangingPunct="1">
              <a:lnSpc>
                <a:spcPct val="120000"/>
              </a:lnSpc>
              <a:spcBef>
                <a:spcPts val="600"/>
              </a:spcBef>
              <a:buClrTx/>
              <a:buSzTx/>
              <a:buFont typeface="Arial" pitchFamily="34" charset="0"/>
              <a:buChar char="•"/>
              <a:tabLst/>
              <a:defRPr/>
            </a:pPr>
            <a:r>
              <a:rPr lang="en-AU" sz="1700" noProof="0" dirty="0"/>
              <a:t>Copy the files (especially </a:t>
            </a:r>
            <a:r>
              <a:rPr lang="en-AU" sz="1700" noProof="0" dirty="0" err="1"/>
              <a:t>autorun.upg</a:t>
            </a:r>
            <a:r>
              <a:rPr lang="en-AU" sz="1700" noProof="0" dirty="0"/>
              <a:t>) from the link into the root directory of the empty USB Drive</a:t>
            </a:r>
          </a:p>
          <a:p>
            <a:pPr marL="228600" marR="0" lvl="0" indent="-228600" algn="l" defTabSz="914400" rtl="0" eaLnBrk="1" fontAlgn="auto" latinLnBrk="0" hangingPunct="1">
              <a:lnSpc>
                <a:spcPct val="120000"/>
              </a:lnSpc>
              <a:spcBef>
                <a:spcPts val="600"/>
              </a:spcBef>
              <a:buClrTx/>
              <a:buSzTx/>
              <a:buFont typeface="Arial" pitchFamily="34" charset="0"/>
              <a:buChar char="•"/>
              <a:tabLst/>
              <a:defRPr/>
            </a:pPr>
            <a:r>
              <a:rPr lang="en-AU" sz="1700" dirty="0"/>
              <a:t>Ensure the </a:t>
            </a:r>
            <a:r>
              <a:rPr lang="en-AU" sz="1700" dirty="0" err="1"/>
              <a:t>autorun.upg</a:t>
            </a:r>
            <a:r>
              <a:rPr lang="en-AU" sz="1700" dirty="0"/>
              <a:t> filename is all lowercase.</a:t>
            </a:r>
            <a:endParaRPr lang="en-AU" sz="1700" noProof="0" dirty="0"/>
          </a:p>
        </p:txBody>
      </p:sp>
      <p:pic>
        <p:nvPicPr>
          <p:cNvPr id="5" name="Picture 4" descr="Format_usbSS.JPG">
            <a:extLst>
              <a:ext uri="{FF2B5EF4-FFF2-40B4-BE49-F238E27FC236}">
                <a16:creationId xmlns:a16="http://schemas.microsoft.com/office/drawing/2014/main" id="{7BEBC371-42AF-48A4-A34C-E4DF23E472D1}"/>
              </a:ext>
            </a:extLst>
          </p:cNvPr>
          <p:cNvPicPr/>
          <p:nvPr/>
        </p:nvPicPr>
        <p:blipFill>
          <a:blip r:embed="rId4" cstate="print"/>
          <a:stretch>
            <a:fillRect/>
          </a:stretch>
        </p:blipFill>
        <p:spPr>
          <a:xfrm>
            <a:off x="9391650" y="2260764"/>
            <a:ext cx="2552700" cy="3524250"/>
          </a:xfrm>
          <a:prstGeom prst="rect">
            <a:avLst/>
          </a:prstGeom>
        </p:spPr>
      </p:pic>
    </p:spTree>
    <p:extLst>
      <p:ext uri="{BB962C8B-B14F-4D97-AF65-F5344CB8AC3E}">
        <p14:creationId xmlns:p14="http://schemas.microsoft.com/office/powerpoint/2010/main" val="2708709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8AA2C-3950-4CE9-9122-F564F7CE722F}"/>
              </a:ext>
            </a:extLst>
          </p:cNvPr>
          <p:cNvSpPr>
            <a:spLocks noGrp="1"/>
          </p:cNvSpPr>
          <p:nvPr>
            <p:ph type="title"/>
          </p:nvPr>
        </p:nvSpPr>
        <p:spPr/>
        <p:txBody>
          <a:bodyPr/>
          <a:lstStyle/>
          <a:p>
            <a:r>
              <a:rPr lang="en-AU" dirty="0"/>
              <a:t>1st TV – Set up</a:t>
            </a:r>
          </a:p>
        </p:txBody>
      </p:sp>
      <p:sp>
        <p:nvSpPr>
          <p:cNvPr id="6" name="Content Placeholder 5">
            <a:extLst>
              <a:ext uri="{FF2B5EF4-FFF2-40B4-BE49-F238E27FC236}">
                <a16:creationId xmlns:a16="http://schemas.microsoft.com/office/drawing/2014/main" id="{7E998C27-FC93-4469-A517-93A4B0109762}"/>
              </a:ext>
            </a:extLst>
          </p:cNvPr>
          <p:cNvSpPr>
            <a:spLocks noGrp="1"/>
          </p:cNvSpPr>
          <p:nvPr>
            <p:ph sz="half" idx="2"/>
          </p:nvPr>
        </p:nvSpPr>
        <p:spPr>
          <a:xfrm>
            <a:off x="304038" y="2505456"/>
            <a:ext cx="4700058" cy="3599316"/>
          </a:xfrm>
        </p:spPr>
        <p:txBody>
          <a:bodyPr/>
          <a:lstStyle/>
          <a:p>
            <a:r>
              <a:rPr lang="en-AU" dirty="0"/>
              <a:t>Connect Network, Antenna and Power</a:t>
            </a:r>
          </a:p>
          <a:p>
            <a:r>
              <a:rPr lang="en-AU" dirty="0"/>
              <a:t>Take note of USB 1 Location</a:t>
            </a:r>
          </a:p>
          <a:p>
            <a:r>
              <a:rPr lang="en-AU" dirty="0"/>
              <a:t>Yellow RJ45 Interface is not Ethernet port.. It is Serial port</a:t>
            </a:r>
          </a:p>
          <a:p>
            <a:endParaRPr lang="en-AU" dirty="0"/>
          </a:p>
        </p:txBody>
      </p:sp>
      <p:sp>
        <p:nvSpPr>
          <p:cNvPr id="27" name="TextBox 26">
            <a:extLst>
              <a:ext uri="{FF2B5EF4-FFF2-40B4-BE49-F238E27FC236}">
                <a16:creationId xmlns:a16="http://schemas.microsoft.com/office/drawing/2014/main" id="{42D0BC36-F605-433A-A8C7-DBEAD63A47AD}"/>
              </a:ext>
            </a:extLst>
          </p:cNvPr>
          <p:cNvSpPr txBox="1"/>
          <p:nvPr/>
        </p:nvSpPr>
        <p:spPr>
          <a:xfrm>
            <a:off x="6127970" y="6011461"/>
            <a:ext cx="9777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400" dirty="0"/>
              <a:t>NETWORK</a:t>
            </a:r>
            <a:endParaRPr lang="en-AU" dirty="0"/>
          </a:p>
        </p:txBody>
      </p:sp>
      <p:sp>
        <p:nvSpPr>
          <p:cNvPr id="28" name="TextBox 27">
            <a:extLst>
              <a:ext uri="{FF2B5EF4-FFF2-40B4-BE49-F238E27FC236}">
                <a16:creationId xmlns:a16="http://schemas.microsoft.com/office/drawing/2014/main" id="{02758B27-699A-47FF-8E93-278447D20C13}"/>
              </a:ext>
            </a:extLst>
          </p:cNvPr>
          <p:cNvSpPr txBox="1"/>
          <p:nvPr/>
        </p:nvSpPr>
        <p:spPr>
          <a:xfrm>
            <a:off x="7287425" y="6023945"/>
            <a:ext cx="9777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400" dirty="0"/>
              <a:t>ANTENNA</a:t>
            </a:r>
            <a:endParaRPr lang="en-AU" dirty="0"/>
          </a:p>
        </p:txBody>
      </p:sp>
      <p:sp>
        <p:nvSpPr>
          <p:cNvPr id="29" name="TextBox 28">
            <a:extLst>
              <a:ext uri="{FF2B5EF4-FFF2-40B4-BE49-F238E27FC236}">
                <a16:creationId xmlns:a16="http://schemas.microsoft.com/office/drawing/2014/main" id="{757E843E-FE69-4279-8B4A-E378E8DDB7C3}"/>
              </a:ext>
            </a:extLst>
          </p:cNvPr>
          <p:cNvSpPr txBox="1"/>
          <p:nvPr/>
        </p:nvSpPr>
        <p:spPr>
          <a:xfrm>
            <a:off x="8726920" y="6023946"/>
            <a:ext cx="9777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400" dirty="0"/>
              <a:t>USB 1</a:t>
            </a:r>
            <a:endParaRPr lang="en-AU" dirty="0"/>
          </a:p>
        </p:txBody>
      </p:sp>
      <p:sp>
        <p:nvSpPr>
          <p:cNvPr id="30" name="TextBox 29">
            <a:extLst>
              <a:ext uri="{FF2B5EF4-FFF2-40B4-BE49-F238E27FC236}">
                <a16:creationId xmlns:a16="http://schemas.microsoft.com/office/drawing/2014/main" id="{F12D645E-D0A3-4A84-8060-3A20B7BF1108}"/>
              </a:ext>
            </a:extLst>
          </p:cNvPr>
          <p:cNvSpPr txBox="1"/>
          <p:nvPr/>
        </p:nvSpPr>
        <p:spPr>
          <a:xfrm>
            <a:off x="6742028" y="2491848"/>
            <a:ext cx="2872106"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400" dirty="0"/>
              <a:t>NOT FOR NETWORK CONNECTION</a:t>
            </a:r>
            <a:endParaRPr lang="en-AU" dirty="0"/>
          </a:p>
        </p:txBody>
      </p:sp>
      <p:pic>
        <p:nvPicPr>
          <p:cNvPr id="2" name="Picture 1">
            <a:extLst>
              <a:ext uri="{FF2B5EF4-FFF2-40B4-BE49-F238E27FC236}">
                <a16:creationId xmlns:a16="http://schemas.microsoft.com/office/drawing/2014/main" id="{D5E7A4B9-B638-4515-98BE-6F1B21939B5C}"/>
              </a:ext>
            </a:extLst>
          </p:cNvPr>
          <p:cNvPicPr>
            <a:picLocks noChangeAspect="1"/>
          </p:cNvPicPr>
          <p:nvPr/>
        </p:nvPicPr>
        <p:blipFill>
          <a:blip r:embed="rId2"/>
          <a:stretch>
            <a:fillRect/>
          </a:stretch>
        </p:blipFill>
        <p:spPr>
          <a:xfrm>
            <a:off x="5269755" y="2955413"/>
            <a:ext cx="4546049" cy="2699401"/>
          </a:xfrm>
          <a:prstGeom prst="rect">
            <a:avLst/>
          </a:prstGeom>
        </p:spPr>
      </p:pic>
      <p:cxnSp>
        <p:nvCxnSpPr>
          <p:cNvPr id="25" name="Straight Arrow Connector 24">
            <a:extLst>
              <a:ext uri="{FF2B5EF4-FFF2-40B4-BE49-F238E27FC236}">
                <a16:creationId xmlns:a16="http://schemas.microsoft.com/office/drawing/2014/main" id="{46FCB7AD-E370-46D0-9EA3-B1C0EFFF09D2}"/>
              </a:ext>
            </a:extLst>
          </p:cNvPr>
          <p:cNvCxnSpPr>
            <a:cxnSpLocks/>
          </p:cNvCxnSpPr>
          <p:nvPr/>
        </p:nvCxnSpPr>
        <p:spPr>
          <a:xfrm flipV="1">
            <a:off x="6608847" y="4814596"/>
            <a:ext cx="0" cy="119686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70B8072E-8477-4404-8B83-75EE12FBF63C}"/>
              </a:ext>
            </a:extLst>
          </p:cNvPr>
          <p:cNvCxnSpPr>
            <a:cxnSpLocks/>
          </p:cNvCxnSpPr>
          <p:nvPr/>
        </p:nvCxnSpPr>
        <p:spPr>
          <a:xfrm flipV="1">
            <a:off x="7542779" y="4814596"/>
            <a:ext cx="0" cy="12093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35B1E61A-18CB-4BC2-9A15-2DF931449465}"/>
              </a:ext>
            </a:extLst>
          </p:cNvPr>
          <p:cNvPicPr>
            <a:picLocks noChangeAspect="1"/>
          </p:cNvPicPr>
          <p:nvPr/>
        </p:nvPicPr>
        <p:blipFill>
          <a:blip r:embed="rId3"/>
          <a:stretch>
            <a:fillRect/>
          </a:stretch>
        </p:blipFill>
        <p:spPr>
          <a:xfrm>
            <a:off x="10576987" y="2236155"/>
            <a:ext cx="750657" cy="3488351"/>
          </a:xfrm>
          <a:prstGeom prst="rect">
            <a:avLst/>
          </a:prstGeom>
        </p:spPr>
      </p:pic>
      <p:cxnSp>
        <p:nvCxnSpPr>
          <p:cNvPr id="12" name="Connector: Elbow 11">
            <a:extLst>
              <a:ext uri="{FF2B5EF4-FFF2-40B4-BE49-F238E27FC236}">
                <a16:creationId xmlns:a16="http://schemas.microsoft.com/office/drawing/2014/main" id="{B3645D9A-9860-4149-A20D-47692E405A5F}"/>
              </a:ext>
            </a:extLst>
          </p:cNvPr>
          <p:cNvCxnSpPr>
            <a:stCxn id="29" idx="3"/>
          </p:cNvCxnSpPr>
          <p:nvPr/>
        </p:nvCxnSpPr>
        <p:spPr>
          <a:xfrm flipV="1">
            <a:off x="9704649" y="4385388"/>
            <a:ext cx="1156184" cy="179244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quot;Not Allowed&quot; Symbol 30">
            <a:extLst>
              <a:ext uri="{FF2B5EF4-FFF2-40B4-BE49-F238E27FC236}">
                <a16:creationId xmlns:a16="http://schemas.microsoft.com/office/drawing/2014/main" id="{1DF5754A-A7BB-4111-A7CB-A42C6610AB4D}"/>
              </a:ext>
            </a:extLst>
          </p:cNvPr>
          <p:cNvSpPr/>
          <p:nvPr/>
        </p:nvSpPr>
        <p:spPr>
          <a:xfrm>
            <a:off x="7625765" y="3729217"/>
            <a:ext cx="948263" cy="94542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cxnSp>
        <p:nvCxnSpPr>
          <p:cNvPr id="16" name="Straight Arrow Connector 15">
            <a:extLst>
              <a:ext uri="{FF2B5EF4-FFF2-40B4-BE49-F238E27FC236}">
                <a16:creationId xmlns:a16="http://schemas.microsoft.com/office/drawing/2014/main" id="{F92DA0FD-0BD6-49CA-A5AD-0E46D415CA5F}"/>
              </a:ext>
            </a:extLst>
          </p:cNvPr>
          <p:cNvCxnSpPr>
            <a:stCxn id="30" idx="2"/>
          </p:cNvCxnSpPr>
          <p:nvPr/>
        </p:nvCxnSpPr>
        <p:spPr>
          <a:xfrm>
            <a:off x="8178081" y="2799625"/>
            <a:ext cx="0" cy="9295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629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8AA2C-3950-4CE9-9122-F564F7CE722F}"/>
              </a:ext>
            </a:extLst>
          </p:cNvPr>
          <p:cNvSpPr>
            <a:spLocks noGrp="1"/>
          </p:cNvSpPr>
          <p:nvPr>
            <p:ph type="title"/>
          </p:nvPr>
        </p:nvSpPr>
        <p:spPr/>
        <p:txBody>
          <a:bodyPr/>
          <a:lstStyle/>
          <a:p>
            <a:r>
              <a:rPr lang="en-AU" dirty="0"/>
              <a:t>1st TV – Turn On The TV</a:t>
            </a:r>
          </a:p>
        </p:txBody>
      </p:sp>
      <p:sp>
        <p:nvSpPr>
          <p:cNvPr id="6" name="Content Placeholder 5">
            <a:extLst>
              <a:ext uri="{FF2B5EF4-FFF2-40B4-BE49-F238E27FC236}">
                <a16:creationId xmlns:a16="http://schemas.microsoft.com/office/drawing/2014/main" id="{7E998C27-FC93-4469-A517-93A4B0109762}"/>
              </a:ext>
            </a:extLst>
          </p:cNvPr>
          <p:cNvSpPr>
            <a:spLocks noGrp="1"/>
          </p:cNvSpPr>
          <p:nvPr>
            <p:ph sz="half" idx="2"/>
          </p:nvPr>
        </p:nvSpPr>
        <p:spPr>
          <a:xfrm>
            <a:off x="7022689" y="2616792"/>
            <a:ext cx="4700058" cy="3599316"/>
          </a:xfrm>
        </p:spPr>
        <p:txBody>
          <a:bodyPr/>
          <a:lstStyle/>
          <a:p>
            <a:r>
              <a:rPr lang="en-AU" dirty="0"/>
              <a:t>Turn On the TV</a:t>
            </a:r>
          </a:p>
          <a:p>
            <a:r>
              <a:rPr lang="en-AU" dirty="0"/>
              <a:t>When you turn on the TV for the first time, you’ll be presented with the Instant Initial Cloning (IIC) Page</a:t>
            </a:r>
          </a:p>
          <a:p>
            <a:r>
              <a:rPr lang="en-AU" dirty="0"/>
              <a:t>Next: Update SW</a:t>
            </a:r>
          </a:p>
        </p:txBody>
      </p:sp>
      <p:pic>
        <p:nvPicPr>
          <p:cNvPr id="3" name="Picture 2">
            <a:extLst>
              <a:ext uri="{FF2B5EF4-FFF2-40B4-BE49-F238E27FC236}">
                <a16:creationId xmlns:a16="http://schemas.microsoft.com/office/drawing/2014/main" id="{E2312C12-7148-847C-299C-A2CFD024F388}"/>
              </a:ext>
            </a:extLst>
          </p:cNvPr>
          <p:cNvPicPr>
            <a:picLocks noChangeAspect="1"/>
          </p:cNvPicPr>
          <p:nvPr/>
        </p:nvPicPr>
        <p:blipFill>
          <a:blip r:embed="rId2"/>
          <a:stretch>
            <a:fillRect/>
          </a:stretch>
        </p:blipFill>
        <p:spPr>
          <a:xfrm>
            <a:off x="469253" y="2658842"/>
            <a:ext cx="6268325" cy="3515216"/>
          </a:xfrm>
          <a:prstGeom prst="rect">
            <a:avLst/>
          </a:prstGeom>
        </p:spPr>
      </p:pic>
    </p:spTree>
    <p:extLst>
      <p:ext uri="{BB962C8B-B14F-4D97-AF65-F5344CB8AC3E}">
        <p14:creationId xmlns:p14="http://schemas.microsoft.com/office/powerpoint/2010/main" val="167115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E419-1CD6-4924-A6A6-DA2B8871CD13}"/>
              </a:ext>
            </a:extLst>
          </p:cNvPr>
          <p:cNvSpPr>
            <a:spLocks noGrp="1"/>
          </p:cNvSpPr>
          <p:nvPr>
            <p:ph type="title"/>
          </p:nvPr>
        </p:nvSpPr>
        <p:spPr/>
        <p:txBody>
          <a:bodyPr/>
          <a:lstStyle/>
          <a:p>
            <a:r>
              <a:rPr lang="en-AU" dirty="0"/>
              <a:t>1st TV – Update SW</a:t>
            </a:r>
          </a:p>
        </p:txBody>
      </p:sp>
      <p:sp>
        <p:nvSpPr>
          <p:cNvPr id="4" name="Content Placeholder 3">
            <a:extLst>
              <a:ext uri="{FF2B5EF4-FFF2-40B4-BE49-F238E27FC236}">
                <a16:creationId xmlns:a16="http://schemas.microsoft.com/office/drawing/2014/main" id="{72154F8E-9179-44BF-A356-C41060DB560C}"/>
              </a:ext>
            </a:extLst>
          </p:cNvPr>
          <p:cNvSpPr>
            <a:spLocks noGrp="1"/>
          </p:cNvSpPr>
          <p:nvPr>
            <p:ph sz="half" idx="2"/>
          </p:nvPr>
        </p:nvSpPr>
        <p:spPr>
          <a:xfrm>
            <a:off x="6726557" y="2532387"/>
            <a:ext cx="4700058" cy="3599316"/>
          </a:xfrm>
        </p:spPr>
        <p:txBody>
          <a:bodyPr>
            <a:normAutofit/>
          </a:bodyPr>
          <a:lstStyle/>
          <a:p>
            <a:pPr lvl="0">
              <a:lnSpc>
                <a:spcPct val="120000"/>
              </a:lnSpc>
              <a:spcBef>
                <a:spcPts val="600"/>
              </a:spcBef>
              <a:defRPr/>
            </a:pPr>
            <a:r>
              <a:rPr lang="en-AU" dirty="0"/>
              <a:t>Plug the USB Drive with the latest SW version into the USB1 Port (rear bottom of TV) – see picture</a:t>
            </a:r>
          </a:p>
          <a:p>
            <a:pPr lvl="0">
              <a:lnSpc>
                <a:spcPct val="120000"/>
              </a:lnSpc>
              <a:spcBef>
                <a:spcPts val="600"/>
              </a:spcBef>
              <a:defRPr/>
            </a:pPr>
            <a:r>
              <a:rPr lang="en-AU" dirty="0"/>
              <a:t>Next – TV automatically detects the SW on the USB</a:t>
            </a:r>
          </a:p>
          <a:p>
            <a:endParaRPr lang="en-AU" dirty="0"/>
          </a:p>
        </p:txBody>
      </p:sp>
      <p:pic>
        <p:nvPicPr>
          <p:cNvPr id="24" name="Picture 23">
            <a:extLst>
              <a:ext uri="{FF2B5EF4-FFF2-40B4-BE49-F238E27FC236}">
                <a16:creationId xmlns:a16="http://schemas.microsoft.com/office/drawing/2014/main" id="{E42D6B7C-6BE3-46C4-8A73-C144AE72CEDC}"/>
              </a:ext>
            </a:extLst>
          </p:cNvPr>
          <p:cNvPicPr>
            <a:picLocks noChangeAspect="1"/>
          </p:cNvPicPr>
          <p:nvPr/>
        </p:nvPicPr>
        <p:blipFill>
          <a:blip r:embed="rId2"/>
          <a:stretch>
            <a:fillRect/>
          </a:stretch>
        </p:blipFill>
        <p:spPr>
          <a:xfrm>
            <a:off x="2104791" y="2116686"/>
            <a:ext cx="974311" cy="4527685"/>
          </a:xfrm>
          <a:prstGeom prst="rect">
            <a:avLst/>
          </a:prstGeom>
        </p:spPr>
      </p:pic>
      <p:pic>
        <p:nvPicPr>
          <p:cNvPr id="9" name="Picture 8">
            <a:extLst>
              <a:ext uri="{FF2B5EF4-FFF2-40B4-BE49-F238E27FC236}">
                <a16:creationId xmlns:a16="http://schemas.microsoft.com/office/drawing/2014/main" id="{A8C97608-BAC3-49EB-85CF-A1670F1338A3}"/>
              </a:ext>
            </a:extLst>
          </p:cNvPr>
          <p:cNvPicPr>
            <a:picLocks noChangeAspect="1"/>
          </p:cNvPicPr>
          <p:nvPr/>
        </p:nvPicPr>
        <p:blipFill>
          <a:blip r:embed="rId3"/>
          <a:stretch>
            <a:fillRect/>
          </a:stretch>
        </p:blipFill>
        <p:spPr>
          <a:xfrm>
            <a:off x="3666630" y="4380529"/>
            <a:ext cx="2055554" cy="698992"/>
          </a:xfrm>
          <a:prstGeom prst="rect">
            <a:avLst/>
          </a:prstGeom>
        </p:spPr>
      </p:pic>
    </p:spTree>
    <p:extLst>
      <p:ext uri="{BB962C8B-B14F-4D97-AF65-F5344CB8AC3E}">
        <p14:creationId xmlns:p14="http://schemas.microsoft.com/office/powerpoint/2010/main" val="3001223468"/>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FF69F72465AD4E976D42E512AD0E2E" ma:contentTypeVersion="16" ma:contentTypeDescription="Create a new document." ma:contentTypeScope="" ma:versionID="08c1fa596f4d98d7cc1908485a6e025e">
  <xsd:schema xmlns:xsd="http://www.w3.org/2001/XMLSchema" xmlns:xs="http://www.w3.org/2001/XMLSchema" xmlns:p="http://schemas.microsoft.com/office/2006/metadata/properties" xmlns:ns2="9079e0b7-cd4c-499c-9a42-5e9afaf2eb44" xmlns:ns3="7b2a9676-b32b-41df-a9a5-64b4483641b0" targetNamespace="http://schemas.microsoft.com/office/2006/metadata/properties" ma:root="true" ma:fieldsID="4da1282b07e97e8d6a2a50471751d51d" ns2:_="" ns3:_="">
    <xsd:import namespace="9079e0b7-cd4c-499c-9a42-5e9afaf2eb44"/>
    <xsd:import namespace="7b2a9676-b32b-41df-a9a5-64b4483641b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79e0b7-cd4c-499c-9a42-5e9afaf2eb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ff02ae5a-488c-47a1-90e0-0d3ca08e91f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b2a9676-b32b-41df-a9a5-64b4483641b0"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ada9a9be-5dfc-4895-ba9b-48b84753fa08}" ma:internalName="TaxCatchAll" ma:showField="CatchAllData" ma:web="7b2a9676-b32b-41df-a9a5-64b4483641b0">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b2a9676-b32b-41df-a9a5-64b4483641b0" xsi:nil="true"/>
    <lcf76f155ced4ddcb4097134ff3c332f xmlns="9079e0b7-cd4c-499c-9a42-5e9afaf2eb4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7068FD9-4E63-4A3A-B995-829051D52A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79e0b7-cd4c-499c-9a42-5e9afaf2eb44"/>
    <ds:schemaRef ds:uri="7b2a9676-b32b-41df-a9a5-64b4483641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2FBC2B-6991-43A0-8F6B-B40592619381}">
  <ds:schemaRefs>
    <ds:schemaRef ds:uri="http://schemas.microsoft.com/sharepoint/v3/contenttype/forms"/>
  </ds:schemaRefs>
</ds:datastoreItem>
</file>

<file path=customXml/itemProps3.xml><?xml version="1.0" encoding="utf-8"?>
<ds:datastoreItem xmlns:ds="http://schemas.openxmlformats.org/officeDocument/2006/customXml" ds:itemID="{4A8ED926-70F0-4E2E-82C8-26D1B22999D2}">
  <ds:schemaRefs>
    <ds:schemaRef ds:uri="http://schemas.microsoft.com/office/2006/metadata/properties"/>
    <ds:schemaRef ds:uri="http://schemas.microsoft.com/office/infopath/2007/PartnerControls"/>
    <ds:schemaRef ds:uri="7b2a9676-b32b-41df-a9a5-64b4483641b0"/>
    <ds:schemaRef ds:uri="9079e0b7-cd4c-499c-9a42-5e9afaf2eb44"/>
  </ds:schemaRefs>
</ds:datastoreItem>
</file>

<file path=docProps/app.xml><?xml version="1.0" encoding="utf-8"?>
<Properties xmlns="http://schemas.openxmlformats.org/officeDocument/2006/extended-properties" xmlns:vt="http://schemas.openxmlformats.org/officeDocument/2006/docPropsVTypes">
  <Template>Berlin</Template>
  <TotalTime>7298</TotalTime>
  <Words>2457</Words>
  <Application>Microsoft Office PowerPoint</Application>
  <PresentationFormat>Widescreen</PresentationFormat>
  <Paragraphs>256</Paragraphs>
  <Slides>38</Slides>
  <Notes>11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Berlin</vt:lpstr>
      <vt:lpstr>xxHFLx014 Basic Setup and Clone Westan Australia</vt:lpstr>
      <vt:lpstr>Goals &amp; Assumptions</vt:lpstr>
      <vt:lpstr>Training Overview</vt:lpstr>
      <vt:lpstr>TV: Receiving and Unboxing TVs</vt:lpstr>
      <vt:lpstr>DOA considerations</vt:lpstr>
      <vt:lpstr>Preparation: Download the Latest SW Version</vt:lpstr>
      <vt:lpstr>1st TV – Set up</vt:lpstr>
      <vt:lpstr>1st TV – Turn On The TV</vt:lpstr>
      <vt:lpstr>1st TV – Update SW</vt:lpstr>
      <vt:lpstr>1st TV – Update SW</vt:lpstr>
      <vt:lpstr>1st TV – Verify SW version</vt:lpstr>
      <vt:lpstr>1st TV – Virgin Installation settings</vt:lpstr>
      <vt:lpstr>Accessing Professional Settings Menu</vt:lpstr>
      <vt:lpstr>Going Into Professional Settings Menu</vt:lpstr>
      <vt:lpstr>1st TV  - Configure – Network</vt:lpstr>
      <vt:lpstr>1st TV  - Configure – TV Power Settings</vt:lpstr>
      <vt:lpstr>1st TV  - Configure –Date and Time</vt:lpstr>
      <vt:lpstr>1st TV  - Configure – Timezone</vt:lpstr>
      <vt:lpstr>1st TV  - Configure – Channel Installation</vt:lpstr>
      <vt:lpstr>1st TV  - Configure – Switch On Channels</vt:lpstr>
      <vt:lpstr>1st TV  - Configure – Switch On Volume</vt:lpstr>
      <vt:lpstr>1st TV  - Configure – Maximum Volume</vt:lpstr>
      <vt:lpstr>1st TV - Set TV ID Settings - common</vt:lpstr>
      <vt:lpstr>1st TV  - Configure – Dashboard (Optional)</vt:lpstr>
      <vt:lpstr>Store TV Settings</vt:lpstr>
      <vt:lpstr>1st TV – Clone out (Create TV Clone File)</vt:lpstr>
      <vt:lpstr>Other TVs – Duplicate USB with SW &amp; Clone</vt:lpstr>
      <vt:lpstr>Other TVs – Set up</vt:lpstr>
      <vt:lpstr>Other TVs – Update SW &amp; Clone In</vt:lpstr>
      <vt:lpstr>Other TVs – Update SW</vt:lpstr>
      <vt:lpstr>Other TVs – Automatic Clone In</vt:lpstr>
      <vt:lpstr>Other TVs – Customising – Room ID &amp; Static IP</vt:lpstr>
      <vt:lpstr>Post Install - Channel Re-Installation</vt:lpstr>
      <vt:lpstr>Post Install – Clone out (Create TV Clone File)</vt:lpstr>
      <vt:lpstr>Post Install – Clone in to TV</vt:lpstr>
      <vt:lpstr>Post Install – Reinstall TV</vt:lpstr>
      <vt:lpstr>Other tasks – Connect to CMND over IP</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Westan Australia</dc:title>
  <dc:creator>Kam Aghtan</dc:creator>
  <cp:lastModifiedBy>Che Boocock</cp:lastModifiedBy>
  <cp:revision>324</cp:revision>
  <dcterms:created xsi:type="dcterms:W3CDTF">2016-07-14T00:43:36Z</dcterms:created>
  <dcterms:modified xsi:type="dcterms:W3CDTF">2023-06-12T22:17:44Z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0x0101004AFF69F72465AD4E976D42E512AD0E2E</vt:lpwstr>
  </property>
  <property fmtid="{D5CDD505-2E9C-101B-9397-08002B2CF9AE}" pid="3" name="Order">
    <vt:r8>1311200</vt:r8>
  </property>
  <property fmtid="{D5CDD505-2E9C-101B-9397-08002B2CF9AE}" pid="4" name="MediaServiceImageTags">
    <vt:lpwstr/>
  </property>
</Properties>
</file>